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Inter Tight SemiBol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5" roundtripDataSignature="AMtx7mgmPfvwEzbl3czUSjrFb0rcqtMC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nterTightSemiBold-regular.fntdata"/><Relationship Id="rId50" Type="http://schemas.openxmlformats.org/officeDocument/2006/relationships/slide" Target="slides/slide46.xml"/><Relationship Id="rId53" Type="http://schemas.openxmlformats.org/officeDocument/2006/relationships/font" Target="fonts/InterTightSemiBold-italic.fntdata"/><Relationship Id="rId52" Type="http://schemas.openxmlformats.org/officeDocument/2006/relationships/font" Target="fonts/InterTightSemiBold-bold.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InterTightSemi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ff5f49ad9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Sanjay</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The dataset consists of shuffled unique sentences from news articles, totaling approximately 829 million words, with a vocabulary of 793,471 words.</a:t>
            </a:r>
            <a:endParaRPr/>
          </a:p>
          <a:p>
            <a:pPr indent="0" lvl="0" marL="0" rtl="0" algn="l">
              <a:spcBef>
                <a:spcPts val="0"/>
              </a:spcBef>
              <a:spcAft>
                <a:spcPts val="0"/>
              </a:spcAft>
              <a:buClr>
                <a:schemeClr val="dk1"/>
              </a:buClr>
              <a:buSzPts val="1100"/>
              <a:buFont typeface="Arial"/>
              <a:buNone/>
            </a:pPr>
            <a:r>
              <a:rPr b="1" lang="en-US"/>
              <a:t>Left Graph:</a:t>
            </a:r>
            <a:r>
              <a:rPr lang="en-US"/>
              <a:t> (Testing Perplexity)</a:t>
            </a:r>
            <a:endParaRPr/>
          </a:p>
          <a:p>
            <a:pPr indent="0" lvl="0" marL="0" rtl="0" algn="l">
              <a:spcBef>
                <a:spcPts val="0"/>
              </a:spcBef>
              <a:spcAft>
                <a:spcPts val="0"/>
              </a:spcAft>
              <a:buClr>
                <a:schemeClr val="dk1"/>
              </a:buClr>
              <a:buSzPts val="1100"/>
              <a:buFont typeface="Arial"/>
              <a:buNone/>
            </a:pPr>
            <a:r>
              <a:rPr b="1" lang="en-US"/>
              <a:t>Perplexity:</a:t>
            </a:r>
            <a:r>
              <a:rPr lang="en-US"/>
              <a:t> How well a model can predict the next word in a sequence of text (lower is better)</a:t>
            </a:r>
            <a:endParaRPr/>
          </a:p>
          <a:p>
            <a:pPr indent="0" lvl="0" marL="0" rtl="0" algn="l">
              <a:spcBef>
                <a:spcPts val="0"/>
              </a:spcBef>
              <a:spcAft>
                <a:spcPts val="0"/>
              </a:spcAft>
              <a:buClr>
                <a:schemeClr val="dk1"/>
              </a:buClr>
              <a:buSzPts val="1100"/>
              <a:buFont typeface="Arial"/>
              <a:buNone/>
            </a:pPr>
            <a:r>
              <a:rPr lang="en-US"/>
              <a:t>The flat MoE model will always have 4 experts active since there is only one layer. Its performance is similar to that of the baseline. </a:t>
            </a:r>
            <a:endParaRPr/>
          </a:p>
          <a:p>
            <a:pPr indent="0" lvl="0" marL="0" rtl="0" algn="l">
              <a:spcBef>
                <a:spcPts val="0"/>
              </a:spcBef>
              <a:spcAft>
                <a:spcPts val="0"/>
              </a:spcAft>
              <a:buClr>
                <a:schemeClr val="dk1"/>
              </a:buClr>
              <a:buSzPts val="1100"/>
              <a:buFont typeface="Arial"/>
              <a:buNone/>
            </a:pPr>
            <a:r>
              <a:rPr lang="en-US"/>
              <a:t>Hierarchical MoE models performed significantly better (lower test perplexity is better)</a:t>
            </a:r>
            <a:endParaRPr/>
          </a:p>
          <a:p>
            <a:pPr indent="0" lvl="0" marL="0" rtl="0" algn="l">
              <a:spcBef>
                <a:spcPts val="0"/>
              </a:spcBef>
              <a:spcAft>
                <a:spcPts val="0"/>
              </a:spcAft>
              <a:buClr>
                <a:schemeClr val="dk1"/>
              </a:buClr>
              <a:buSzPts val="1100"/>
              <a:buFont typeface="Arial"/>
              <a:buNone/>
            </a:pPr>
            <a:r>
              <a:rPr b="1" lang="en-US"/>
              <a:t>Right Graph: </a:t>
            </a:r>
            <a:r>
              <a:rPr lang="en-US"/>
              <a:t>(Testing Computation)</a:t>
            </a:r>
            <a:endParaRPr/>
          </a:p>
          <a:p>
            <a:pPr indent="0" lvl="0" marL="0" rtl="0" algn="l">
              <a:spcBef>
                <a:spcPts val="0"/>
              </a:spcBef>
              <a:spcAft>
                <a:spcPts val="0"/>
              </a:spcAft>
              <a:buClr>
                <a:schemeClr val="dk1"/>
              </a:buClr>
              <a:buSzPts val="1100"/>
              <a:buFont typeface="Arial"/>
              <a:buNone/>
            </a:pPr>
            <a:r>
              <a:rPr lang="en-US"/>
              <a:t>MoE gives Better perplexity for similar computational budget (I think they use hierarchical MoE)</a:t>
            </a:r>
            <a:endParaRPr/>
          </a:p>
          <a:p>
            <a:pPr indent="0" lvl="0" marL="0" rtl="0" algn="l">
              <a:spcBef>
                <a:spcPts val="0"/>
              </a:spcBef>
              <a:spcAft>
                <a:spcPts val="0"/>
              </a:spcAft>
              <a:buSzPts val="1100"/>
              <a:buNone/>
            </a:pPr>
            <a:r>
              <a:t/>
            </a:r>
            <a:endParaRPr/>
          </a:p>
        </p:txBody>
      </p:sp>
      <p:sp>
        <p:nvSpPr>
          <p:cNvPr id="215" name="Google Shape;215;g32ff5f49ad9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2ff5f49ad9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Sanjay</a:t>
            </a:r>
            <a:endParaRPr/>
          </a:p>
          <a:p>
            <a:pPr indent="0" lvl="0" marL="0" rtl="0" algn="l">
              <a:spcBef>
                <a:spcPts val="0"/>
              </a:spcBef>
              <a:spcAft>
                <a:spcPts val="0"/>
              </a:spcAft>
              <a:buClr>
                <a:schemeClr val="dk1"/>
              </a:buClr>
              <a:buSzPts val="1100"/>
              <a:buFont typeface="Arial"/>
              <a:buNone/>
            </a:pPr>
            <a:r>
              <a:rPr lang="en-US"/>
              <a:t>On the 1-billion-word corpus, adding additional capacity seems to produce diminishing returns as the number of parameters in the MoE layer exceeds 1 billion</a:t>
            </a:r>
            <a:endParaRPr/>
          </a:p>
          <a:p>
            <a:pPr indent="0" lvl="0" marL="0" rtl="0" algn="l">
              <a:spcBef>
                <a:spcPts val="0"/>
              </a:spcBef>
              <a:spcAft>
                <a:spcPts val="0"/>
              </a:spcAft>
              <a:buClr>
                <a:schemeClr val="dk1"/>
              </a:buClr>
              <a:buSzPts val="1100"/>
              <a:buFont typeface="Arial"/>
              <a:buNone/>
            </a:pPr>
            <a:r>
              <a:rPr lang="en-US"/>
              <a:t>The authors hypothesize that for a larger training set, even higher capacities would produce significant quality improvements</a:t>
            </a:r>
            <a:endParaRPr/>
          </a:p>
        </p:txBody>
      </p:sp>
      <p:sp>
        <p:nvSpPr>
          <p:cNvPr id="230" name="Google Shape;230;g32ff5f49ad9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ff5f49ad9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Sanjay</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This experiment was on language translation. There were two datasets, English to French and English to German</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45" name="Google Shape;245;g32ff5f49ad9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ff5f49ad9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Sanjay</a:t>
            </a:r>
            <a:endParaRPr/>
          </a:p>
        </p:txBody>
      </p:sp>
      <p:sp>
        <p:nvSpPr>
          <p:cNvPr id="260" name="Google Shape;260;g32ff5f49ad9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ff5f49ad9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Sanjay</a:t>
            </a:r>
            <a:endParaRPr/>
          </a:p>
          <a:p>
            <a:pPr indent="0" lvl="0" marL="0" rtl="0" algn="l">
              <a:spcBef>
                <a:spcPts val="0"/>
              </a:spcBef>
              <a:spcAft>
                <a:spcPts val="0"/>
              </a:spcAft>
              <a:buSzPts val="1100"/>
              <a:buNone/>
            </a:pPr>
            <a:r>
              <a:rPr lang="en-US"/>
              <a:t>We have talked about all the benefits MoE’s bring. But No rose is without its thorns. Lets talk about MoE’s thorns now!</a:t>
            </a:r>
            <a:endParaRPr/>
          </a:p>
          <a:p>
            <a:pPr indent="0" lvl="0" marL="0" rtl="0" algn="l">
              <a:spcBef>
                <a:spcPts val="0"/>
              </a:spcBef>
              <a:spcAft>
                <a:spcPts val="0"/>
              </a:spcAft>
              <a:buSzPts val="1100"/>
              <a:buNone/>
            </a:pPr>
            <a:r>
              <a:rPr lang="en-US"/>
              <a:t>There are three main </a:t>
            </a:r>
            <a:endParaRPr/>
          </a:p>
        </p:txBody>
      </p:sp>
      <p:sp>
        <p:nvSpPr>
          <p:cNvPr id="275" name="Google Shape;275;g32ff5f49ad9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ff5f49ad9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Sanjay</a:t>
            </a:r>
            <a:endParaRPr/>
          </a:p>
          <a:p>
            <a:pPr indent="0" lvl="0" marL="0" rtl="0" algn="l">
              <a:spcBef>
                <a:spcPts val="0"/>
              </a:spcBef>
              <a:spcAft>
                <a:spcPts val="0"/>
              </a:spcAft>
              <a:buClr>
                <a:schemeClr val="dk1"/>
              </a:buClr>
              <a:buSzPts val="1100"/>
              <a:buFont typeface="Arial"/>
              <a:buNone/>
            </a:pPr>
            <a:r>
              <a:rPr lang="en-US"/>
              <a:t>What are some potential improvements? Can anyone think of any? (open to audience)</a:t>
            </a:r>
            <a:endParaRPr/>
          </a:p>
          <a:p>
            <a:pPr indent="0" lvl="0" marL="0" rtl="0" algn="l">
              <a:spcBef>
                <a:spcPts val="0"/>
              </a:spcBef>
              <a:spcAft>
                <a:spcPts val="0"/>
              </a:spcAft>
              <a:buClr>
                <a:schemeClr val="dk1"/>
              </a:buClr>
              <a:buSzPts val="1100"/>
              <a:buFont typeface="Arial"/>
              <a:buNone/>
            </a:pPr>
            <a:r>
              <a:rPr lang="en-US"/>
              <a:t>Next Evan and Keshav will discuss improvements upon Naive MoE!</a:t>
            </a:r>
            <a:endParaRPr/>
          </a:p>
        </p:txBody>
      </p:sp>
      <p:sp>
        <p:nvSpPr>
          <p:cNvPr id="291" name="Google Shape;291;g32ff5f49ad9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2ff5f49ad9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 and Keshav will split the slides for this paper! </a:t>
            </a:r>
            <a:endParaRPr/>
          </a:p>
        </p:txBody>
      </p:sp>
      <p:sp>
        <p:nvSpPr>
          <p:cNvPr id="307" name="Google Shape;307;g32ff5f49ad9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ff5f49ad9_2_3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can we address some of the challenges that were discovered by the ONN paper? Well, Microsofts’ DeepSpeed MoE finds a few solutions that we will discuss in this presentation. First, we can expand the scope of MoE to autoreg natural language tasks. By doing this, we reduce the training cost for GPT3 scale models and achieve higher model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Second, we can </a:t>
            </a:r>
            <a:r>
              <a:rPr lang="en-US"/>
              <a:t>improve</a:t>
            </a:r>
            <a:r>
              <a:rPr lang="en-US"/>
              <a:t> the parameter efficiency. We will go into more technical detail about the two strategies mentioned by the paper, PR-MoE, and MoS, that reduces model size and parameter count while maintaining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Third, we can optimize model inference by scaling across many GPUs in parallel, enabling magnitudes faster and cheaper inference times for even the largest models (trillions of params). </a:t>
            </a:r>
            <a:endParaRPr/>
          </a:p>
        </p:txBody>
      </p:sp>
      <p:sp>
        <p:nvSpPr>
          <p:cNvPr id="322" name="Google Shape;322;g32ff5f49ad9_2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ff5f49ad9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talk a bit more about transforming the natural language model training. As we all are likely familiar with, models like GPT3 are critical for menial tasks, but they require a lot of compute - the main barrier to advancing model quality. DeepSpeed-MoE applies MoE to Natural Language models in a novel way - by using the base model with 128 experts on </a:t>
            </a:r>
            <a:r>
              <a:rPr lang="en-US"/>
              <a:t>alternating layers. We select the best expert per token to maintain efficiency from a computational perspective. And we only active the base model parameters for each token. On the left, we can observe in the figure that our validation loss for MoE models is relatively close to the dense model alternative, showcasing that we maintain levels of performance despise the architectural difference and reduction of size. </a:t>
            </a:r>
            <a:endParaRPr/>
          </a:p>
        </p:txBody>
      </p:sp>
      <p:sp>
        <p:nvSpPr>
          <p:cNvPr id="338" name="Google Shape;338;g32ff5f49ad9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2ff5f49ad9_2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talk more about the size reduction. The MoE DeepSpeed models tested in this paper match performance of dense models magnitudes larger (350M to 1.3B, and 1.3B to 7.7B parameters respectively) – NOTE these numbers are in context of the parameters activated per token. The validation was done across a variety of zero-shot tasks including [read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it is about a 5x reduction in computational requirements during training, which is a fraction of the cost attributed to A100 GPU training.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imagine the implication of this speed up - of course, more work would need to be done to verify the truth of this claim, but to put 5x into perspective, imagine if a trillion parameter model might only be the cost of a 200 billion dense model, which would save millions in cost and energy. </a:t>
            </a:r>
            <a:endParaRPr/>
          </a:p>
        </p:txBody>
      </p:sp>
      <p:sp>
        <p:nvSpPr>
          <p:cNvPr id="355" name="Google Shape;355;g32ff5f49ad9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a:t>
            </a:r>
            <a:r>
              <a:rPr lang="en-US"/>
              <a:t>his is a graph showing how NLP models are evolving over years. We see that the model size is increasing dramatically, 10 times every year</a:t>
            </a:r>
            <a:endParaRPr/>
          </a:p>
        </p:txBody>
      </p:sp>
      <p:sp>
        <p:nvSpPr>
          <p:cNvPr id="88" name="Google Shape;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ff5f49ad9_2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Despite the huge improvements in training cost, there is one challenge - the parameter bloat. DeepSpeed MoE models struggled with memory requirements and bottlenecks during both training and inference because they use more total parameters, enabling less per token but requiring more across the board.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an example, the 1.3B MoE model stores 52B params compared to 6.7B in the equiv dense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to tackle this, the authors leveraged PR-MoE and MoS, which we will now explain in the next few slides. </a:t>
            </a:r>
            <a:endParaRPr/>
          </a:p>
        </p:txBody>
      </p:sp>
      <p:sp>
        <p:nvSpPr>
          <p:cNvPr id="371" name="Google Shape;371;g32ff5f49ad9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ff5f49ad9_2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br>
              <a:rPr lang="en-US"/>
            </a:br>
            <a:endParaRPr/>
          </a:p>
          <a:p>
            <a:pPr indent="0" lvl="0" marL="0" rtl="0" algn="l">
              <a:spcBef>
                <a:spcPts val="0"/>
              </a:spcBef>
              <a:spcAft>
                <a:spcPts val="0"/>
              </a:spcAft>
              <a:buNone/>
            </a:pPr>
            <a:r>
              <a:rPr lang="en-US"/>
              <a:t>Their solution to parameter bloating was a combination of pyramid residual MoE and mixture-of-students (also known as MoS). First, let’s </a:t>
            </a:r>
            <a:r>
              <a:rPr lang="en-US"/>
              <a:t>discuss</a:t>
            </a:r>
            <a:r>
              <a:rPr lang="en-US"/>
              <a:t> PR-MoE - in the traditional MoE model architecture explained by Sanjay and Wendi earlier, all layers have the same number of experts. But with PR-MoE, it is built like a pyramid, with deeper layers having more experts that are routed to by the initial layers. This was inspired by the observation that computer </a:t>
            </a:r>
            <a:r>
              <a:rPr lang="en-US"/>
              <a:t>vision</a:t>
            </a:r>
            <a:r>
              <a:rPr lang="en-US"/>
              <a:t> convolutional neural networks had the deeper layers learn more specialized things. Their experiments found that the second half MoE performed better (had less validation loss) which we can observe in the figures on the left. </a:t>
            </a:r>
            <a:endParaRPr/>
          </a:p>
        </p:txBody>
      </p:sp>
      <p:sp>
        <p:nvSpPr>
          <p:cNvPr id="387" name="Google Shape;387;g32ff5f49ad9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ff5f49ad9_2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second phenomena we can observe is efficient usage of experts in the pyramid. Traditional MoE adds more experts and uses multiple experts per token, </a:t>
            </a:r>
            <a:r>
              <a:rPr lang="en-US"/>
              <a:t>which puts strain on the total memory and computational requirement. Instead, in DeepSpeed, PR-MoE uses fixed path for dense parts and variable paths for experts, acting like a residual network that can “correct errors” and achieve the same quality as having multiple experts via routing. This results in 10% faster training from the reduced communication required. </a:t>
            </a:r>
            <a:endParaRPr/>
          </a:p>
        </p:txBody>
      </p:sp>
      <p:sp>
        <p:nvSpPr>
          <p:cNvPr id="404" name="Google Shape;404;g32ff5f49ad9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2ff5f49ad9_2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take a look at one of the paper’s figures that shows the PR-MoE architecture. On the left, we can see the </a:t>
            </a:r>
            <a:r>
              <a:rPr lang="en-US"/>
              <a:t>standard</a:t>
            </a:r>
            <a:r>
              <a:rPr lang="en-US"/>
              <a:t> MoE layers that have the same number of experts at all of them. But on the right, we are passing the token through layers of increasingly more experts per layer (almost like you are being redirected to the ideal expert). Ultimately, the key idea to takeaway here is that PR-MoE allows for better parameter utilization without sacrificing the model quality. </a:t>
            </a:r>
            <a:endParaRPr/>
          </a:p>
        </p:txBody>
      </p:sp>
      <p:sp>
        <p:nvSpPr>
          <p:cNvPr id="419" name="Google Shape;419;g32ff5f49ad9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ff5f49ad9_2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how does it perform? Well, the authors evaluated base models sizes of both 350M and 1.3B and found that the PR-MoE reduced the validation loss gap. Specifically, they found that when comparing the PR MoE to the traditional MoE with the same number of experts, PR-MoE reduces the validation loss gap. You may notice that PR-MoE with only 32 or 64 experts achieves the best loss except for the 350M-MoE 128, but the 128 has </a:t>
            </a:r>
            <a:r>
              <a:rPr lang="en-US"/>
              <a:t>double</a:t>
            </a:r>
            <a:r>
              <a:rPr lang="en-US"/>
              <a:t> the number of experts on every feed forward layer. Now that we understand a bit about PR-MoE, I’ll hand it over to Keshav to talk about the Mixture of Students, or MoS.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 dashed number (e.g., -128) is the total number of experts on every feed forward layer. From paper: “We use “350M+MoE-128” to denote a MoE model that uses 350M dense model as the base model and adds 128 experts on every other feedforward layer.”</a:t>
            </a:r>
            <a:endParaRPr/>
          </a:p>
        </p:txBody>
      </p:sp>
      <p:sp>
        <p:nvSpPr>
          <p:cNvPr id="437" name="Google Shape;437;g32ff5f49ad9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ff5f49ad9_2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Keshav</a:t>
            </a:r>
            <a:endParaRPr/>
          </a:p>
        </p:txBody>
      </p:sp>
      <p:sp>
        <p:nvSpPr>
          <p:cNvPr id="454" name="Google Shape;454;g32ff5f49ad9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2ff5f49ad9_2_4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Keshav</a:t>
            </a:r>
            <a:endParaRPr/>
          </a:p>
        </p:txBody>
      </p:sp>
      <p:sp>
        <p:nvSpPr>
          <p:cNvPr id="470" name="Google Shape;470;g32ff5f49ad9_2_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ff5f49ad9_2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Keshav</a:t>
            </a:r>
            <a:endParaRPr/>
          </a:p>
        </p:txBody>
      </p:sp>
      <p:sp>
        <p:nvSpPr>
          <p:cNvPr id="488" name="Google Shape;488;g32ff5f49ad9_2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2ff5f49ad9_2_2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Keshav</a:t>
            </a:r>
            <a:endParaRPr/>
          </a:p>
        </p:txBody>
      </p:sp>
      <p:sp>
        <p:nvSpPr>
          <p:cNvPr id="505" name="Google Shape;505;g32ff5f49ad9_2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ff5f49ad9_2_3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Keshav</a:t>
            </a:r>
            <a:endParaRPr/>
          </a:p>
        </p:txBody>
      </p:sp>
      <p:sp>
        <p:nvSpPr>
          <p:cNvPr id="523" name="Google Shape;523;g32ff5f49ad9_2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ff5f49ad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Charles</a:t>
            </a:r>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1200"/>
              </a:spcBef>
              <a:spcAft>
                <a:spcPts val="0"/>
              </a:spcAft>
              <a:buClr>
                <a:schemeClr val="dk1"/>
              </a:buClr>
              <a:buSzPts val="1100"/>
              <a:buFont typeface="Arial"/>
              <a:buNone/>
            </a:pPr>
            <a:r>
              <a:rPr lang="en-US"/>
              <a:t>So, t</a:t>
            </a:r>
            <a:r>
              <a:rPr lang="en-US"/>
              <a:t>he key challenge we're facing is that these dense models don't scale efficiently.</a:t>
            </a:r>
            <a:endParaRPr/>
          </a:p>
          <a:p>
            <a:pPr indent="0" lvl="0" marL="0" rtl="0" algn="l">
              <a:lnSpc>
                <a:spcPct val="115000"/>
              </a:lnSpc>
              <a:spcBef>
                <a:spcPts val="1200"/>
              </a:spcBef>
              <a:spcAft>
                <a:spcPts val="0"/>
              </a:spcAft>
              <a:buClr>
                <a:schemeClr val="dk1"/>
              </a:buClr>
              <a:buSzPts val="1100"/>
              <a:buFont typeface="Arial"/>
              <a:buNone/>
            </a:pPr>
            <a:r>
              <a:rPr lang="en-US"/>
              <a:t>In our previous discussions of LLMs and transformer architectures, we established their dense nature. What does this mean in practice? Traditional models activate all parameters for every single input, regardless of whether those parameters are relevant. This creates significant inefficiencies when we try to scale these models.</a:t>
            </a:r>
            <a:endParaRPr/>
          </a:p>
          <a:p>
            <a:pPr indent="0" lvl="0" marL="0" rtl="0" algn="l">
              <a:lnSpc>
                <a:spcPct val="115000"/>
              </a:lnSpc>
              <a:spcBef>
                <a:spcPts val="1200"/>
              </a:spcBef>
              <a:spcAft>
                <a:spcPts val="0"/>
              </a:spcAft>
              <a:buClr>
                <a:schemeClr val="dk1"/>
              </a:buClr>
              <a:buSzPts val="1100"/>
              <a:buFont typeface="Arial"/>
              <a:buNone/>
            </a:pPr>
            <a:r>
              <a:rPr lang="en-US"/>
              <a:t>This inefficient scaling started pushing against our computational limits, both for training these models and deploying them in production environments.</a:t>
            </a:r>
            <a:endParaRPr/>
          </a:p>
          <a:p>
            <a:pPr indent="0" lvl="0" marL="0" rtl="0" algn="l">
              <a:lnSpc>
                <a:spcPct val="115000"/>
              </a:lnSpc>
              <a:spcBef>
                <a:spcPts val="1200"/>
              </a:spcBef>
              <a:spcAft>
                <a:spcPts val="0"/>
              </a:spcAft>
              <a:buClr>
                <a:schemeClr val="dk1"/>
              </a:buClr>
              <a:buSzPts val="1100"/>
              <a:buFont typeface="Arial"/>
              <a:buNone/>
            </a:pPr>
            <a:r>
              <a:rPr lang="en-US"/>
              <a:t>So what's the solution? This is where Mixture-of-Experts, or MoE, comes in. It introduces conditional computation using specialized expert layers. Instead of activating everything all the time, we use a gated network that selectively activates different expert components based on the input.</a:t>
            </a:r>
            <a:endParaRPr/>
          </a:p>
          <a:p>
            <a:pPr indent="0" lvl="0" marL="0" rtl="0" algn="l">
              <a:lnSpc>
                <a:spcPct val="115000"/>
              </a:lnSpc>
              <a:spcBef>
                <a:spcPts val="1200"/>
              </a:spcBef>
              <a:spcAft>
                <a:spcPts val="0"/>
              </a:spcAft>
              <a:buClr>
                <a:schemeClr val="dk1"/>
              </a:buClr>
              <a:buSzPts val="1100"/>
              <a:buFont typeface="Arial"/>
              <a:buNone/>
            </a:pPr>
            <a:r>
              <a:rPr lang="en-US"/>
              <a:t>The benefits are compelling: faster training times while maintaining the quality of outputs, and the ability to leverage specialized experts for different types of tasks. Each expert can focus on what it does best, making the whole system more efficient.</a:t>
            </a:r>
            <a:endParaRPr/>
          </a:p>
          <a:p>
            <a:pPr indent="0" lvl="0" marL="0" rtl="0" algn="l">
              <a:lnSpc>
                <a:spcPct val="100000"/>
              </a:lnSpc>
              <a:spcBef>
                <a:spcPts val="1200"/>
              </a:spcBef>
              <a:spcAft>
                <a:spcPts val="0"/>
              </a:spcAft>
              <a:buSzPts val="1400"/>
              <a:buNone/>
            </a:pPr>
            <a:r>
              <a:t/>
            </a:r>
            <a:endParaRPr/>
          </a:p>
        </p:txBody>
      </p:sp>
      <p:sp>
        <p:nvSpPr>
          <p:cNvPr id="102" name="Google Shape;102;g32ff5f49ad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2ff5f49ad9_2_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Keshav</a:t>
            </a:r>
            <a:endParaRPr/>
          </a:p>
        </p:txBody>
      </p:sp>
      <p:sp>
        <p:nvSpPr>
          <p:cNvPr id="540" name="Google Shape;540;g32ff5f49ad9_2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2ff5f49ad9_2_4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Keshav</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Because this is a systems-focused course, an interesting part of their paper we can examine is the architectural makeup utilized to parallelize operations (both expert and non-expert).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By combining expert-parallelism and expertslicing with tensor-slicing and data-parallelism, DS-MoE inference can scale a multi-trillion parameter MoE model (with trillions of expert parameters and hundreds of billions of non-expert parameters) to dozens or even hundreds of devices across nodes.</a:t>
            </a:r>
            <a:endParaRPr/>
          </a:p>
        </p:txBody>
      </p:sp>
      <p:sp>
        <p:nvSpPr>
          <p:cNvPr id="557" name="Google Shape;557;g32ff5f49ad9_2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2ff5f49ad9_2_3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Keshav</a:t>
            </a:r>
            <a:endParaRPr/>
          </a:p>
        </p:txBody>
      </p:sp>
      <p:sp>
        <p:nvSpPr>
          <p:cNvPr id="573" name="Google Shape;573;g32ff5f49ad9_2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ff5f49ad9_0_3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will now talk about Switch Transformers</a:t>
            </a:r>
            <a:endParaRPr/>
          </a:p>
        </p:txBody>
      </p:sp>
      <p:sp>
        <p:nvSpPr>
          <p:cNvPr id="589" name="Google Shape;589;g32ff5f49ad9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ff5f49ad9_0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Sanjay</a:t>
            </a:r>
            <a:endParaRPr/>
          </a:p>
          <a:p>
            <a:pPr indent="0" lvl="0" marL="0" rtl="0" algn="l">
              <a:lnSpc>
                <a:spcPct val="100000"/>
              </a:lnSpc>
              <a:spcBef>
                <a:spcPts val="0"/>
              </a:spcBef>
              <a:spcAft>
                <a:spcPts val="0"/>
              </a:spcAft>
              <a:buSzPts val="1400"/>
              <a:buNone/>
            </a:pPr>
            <a:r>
              <a:rPr lang="en-US"/>
              <a:t>In the Outrageously LNN paper, the authors intuited that learning to route would not work without the ability to compare at least two experts. Switch transformers proves that wrong by using a simplified strategy of routing to only a single expert</a:t>
            </a:r>
            <a:endParaRPr/>
          </a:p>
        </p:txBody>
      </p:sp>
      <p:sp>
        <p:nvSpPr>
          <p:cNvPr id="604" name="Google Shape;604;g32ff5f49ad9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ff5f49ad9_0_4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MoE’s our computation is dynamic due to the routing decisions at training and inference. As a result one important technical consideration is how to set the expert capacity. The expert capacity is the number of tokens a expert processes and is calculated by the formula show in in the top right of the slide.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capacity factor greater than 1.0 creates buffer when not perfectly balanced.</a:t>
            </a:r>
            <a:endParaRPr/>
          </a:p>
          <a:p>
            <a:pPr indent="0" lvl="0" marL="0" rtl="0" algn="l">
              <a:lnSpc>
                <a:spcPct val="100000"/>
              </a:lnSpc>
              <a:spcBef>
                <a:spcPts val="0"/>
              </a:spcBef>
              <a:spcAft>
                <a:spcPts val="0"/>
              </a:spcAft>
              <a:buSzPts val="1400"/>
              <a:buNone/>
            </a:pPr>
            <a:r>
              <a:rPr lang="en-US"/>
              <a:t>If too many tokens are routed to an expert and the expert is not able to keep up, the computation for some tokens are skipped and is forwarded directly to the next connected layer</a:t>
            </a:r>
            <a:endParaRPr/>
          </a:p>
          <a:p>
            <a:pPr indent="0" lvl="0" marL="0" rtl="0" algn="l">
              <a:lnSpc>
                <a:spcPct val="100000"/>
              </a:lnSpc>
              <a:spcBef>
                <a:spcPts val="0"/>
              </a:spcBef>
              <a:spcAft>
                <a:spcPts val="0"/>
              </a:spcAft>
              <a:buSzPts val="1400"/>
              <a:buNone/>
            </a:pPr>
            <a:r>
              <a:rPr lang="en-US"/>
              <a:t>Now you </a:t>
            </a:r>
            <a:r>
              <a:rPr lang="en-US"/>
              <a:t>might think, why don’t we just increase the capacity of each expert? Well we can but doing so will result in wasted computation and memory. So we don’t want to do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diagram on the right is a visualization on how increasing the capacity factor &gt;1.5 impacts the token distribution amongst experts. When the capacity factor is 1.0, the red dotted line denotes a token that was dropped. But when the capacity was increased, the expert was able to process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 encourage balanced load balancing across experts, the authors added an auxiliary loss, calculated by the equation under the diagram. </a:t>
            </a:r>
            <a:endParaRPr/>
          </a:p>
          <a:p>
            <a:pPr indent="0" lvl="0" marL="0" rtl="0" algn="l">
              <a:lnSpc>
                <a:spcPct val="100000"/>
              </a:lnSpc>
              <a:spcBef>
                <a:spcPts val="0"/>
              </a:spcBef>
              <a:spcAft>
                <a:spcPts val="0"/>
              </a:spcAft>
              <a:buSzPts val="1400"/>
              <a:buNone/>
            </a:pPr>
            <a:r>
              <a:rPr lang="en-US"/>
              <a:t>Given N experts and a batch B with T tokens, the auxiliary loss is computed as the scaled dot-product between vectors f and P</a:t>
            </a:r>
            <a:endParaRPr/>
          </a:p>
          <a:p>
            <a:pPr indent="0" lvl="0" marL="0" rtl="0" algn="l">
              <a:lnSpc>
                <a:spcPct val="100000"/>
              </a:lnSpc>
              <a:spcBef>
                <a:spcPts val="0"/>
              </a:spcBef>
              <a:spcAft>
                <a:spcPts val="0"/>
              </a:spcAft>
              <a:buSzPts val="1400"/>
              <a:buNone/>
            </a:pPr>
            <a:r>
              <a:rPr lang="en-US"/>
              <a:t>fi is the fraction of tokens dispatched to expert i</a:t>
            </a:r>
            <a:endParaRPr/>
          </a:p>
          <a:p>
            <a:pPr indent="0" lvl="0" marL="0" rtl="0" algn="l">
              <a:lnSpc>
                <a:spcPct val="100000"/>
              </a:lnSpc>
              <a:spcBef>
                <a:spcPts val="0"/>
              </a:spcBef>
              <a:spcAft>
                <a:spcPts val="0"/>
              </a:spcAft>
              <a:buSzPts val="1400"/>
              <a:buNone/>
            </a:pPr>
            <a:r>
              <a:rPr lang="en-US"/>
              <a:t>Pi is the fraction of the router probability allocated for expert i</a:t>
            </a:r>
            <a:endParaRPr/>
          </a:p>
          <a:p>
            <a:pPr indent="0" lvl="0" marL="0" rtl="0" algn="l">
              <a:lnSpc>
                <a:spcPct val="100000"/>
              </a:lnSpc>
              <a:spcBef>
                <a:spcPts val="0"/>
              </a:spcBef>
              <a:spcAft>
                <a:spcPts val="0"/>
              </a:spcAft>
              <a:buSzPts val="1400"/>
              <a:buNone/>
            </a:pPr>
            <a:r>
              <a:rPr lang="en-US"/>
              <a:t>α is a hyper-parameter</a:t>
            </a:r>
            <a:endParaRPr/>
          </a:p>
          <a:p>
            <a:pPr indent="0" lvl="0" marL="0" rtl="0" algn="l">
              <a:lnSpc>
                <a:spcPct val="100000"/>
              </a:lnSpc>
              <a:spcBef>
                <a:spcPts val="0"/>
              </a:spcBef>
              <a:spcAft>
                <a:spcPts val="0"/>
              </a:spcAft>
              <a:buSzPts val="1400"/>
              <a:buNone/>
            </a:pPr>
            <a:r>
              <a:rPr lang="en-US"/>
              <a:t>N is the expert count</a:t>
            </a:r>
            <a:endParaRPr/>
          </a:p>
          <a:p>
            <a:pPr indent="0" lvl="0" marL="0" rtl="0" algn="l">
              <a:lnSpc>
                <a:spcPct val="100000"/>
              </a:lnSpc>
              <a:spcBef>
                <a:spcPts val="0"/>
              </a:spcBef>
              <a:spcAft>
                <a:spcPts val="0"/>
              </a:spcAft>
              <a:buSzPts val="1400"/>
              <a:buNone/>
            </a:pPr>
            <a:r>
              <a:t/>
            </a:r>
            <a:endParaRPr/>
          </a:p>
        </p:txBody>
      </p:sp>
      <p:sp>
        <p:nvSpPr>
          <p:cNvPr id="620" name="Google Shape;620;g32ff5f49ad9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ff5f49ad9_0_4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Sanjay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known issue with </a:t>
            </a:r>
            <a:r>
              <a:rPr lang="en-US"/>
              <a:t>Sparse expert models is that they may introduce training difficulties over a vanilla Transformer. Instability can result because of the hard-switching (routing) decisions at each of these layers. The authors discuss the following methods that they used to </a:t>
            </a:r>
            <a:r>
              <a:rPr lang="en-US"/>
              <a:t>overcome</a:t>
            </a:r>
            <a:r>
              <a:rPr lang="en-US"/>
              <a:t> these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Selective Precision:</a:t>
            </a:r>
            <a:endParaRPr/>
          </a:p>
          <a:p>
            <a:pPr indent="0" lvl="0" marL="0" rtl="0" algn="l">
              <a:spcBef>
                <a:spcPts val="0"/>
              </a:spcBef>
              <a:spcAft>
                <a:spcPts val="0"/>
              </a:spcAft>
              <a:buNone/>
            </a:pPr>
            <a:r>
              <a:rPr lang="en-US"/>
              <a:t>Point 1 -&gt; we overcome this model instability by -&gt; Point 2</a:t>
            </a:r>
            <a:endParaRPr/>
          </a:p>
          <a:p>
            <a:pPr indent="0" lvl="0" marL="0" rtl="0" algn="l">
              <a:spcBef>
                <a:spcPts val="0"/>
              </a:spcBef>
              <a:spcAft>
                <a:spcPts val="0"/>
              </a:spcAft>
              <a:buNone/>
            </a:pPr>
            <a:r>
              <a:rPr lang="en-US"/>
              <a:t>-&gt; Because the resulting dispatch and combine tensors are recast to bfloat16 precision at the end of the function, no expensive float32 tensors are broadcast through all-to-all communication operations, but we still benefit from the increased stability of float32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Smaller Parameter Initalization:</a:t>
            </a:r>
            <a:endParaRPr/>
          </a:p>
          <a:p>
            <a:pPr indent="0" lvl="0" marL="0" rtl="0" algn="l">
              <a:spcBef>
                <a:spcPts val="0"/>
              </a:spcBef>
              <a:spcAft>
                <a:spcPts val="0"/>
              </a:spcAft>
              <a:buNone/>
            </a:pPr>
            <a:r>
              <a:rPr lang="en-US"/>
              <a:t>Appropriate initialization of weights is critical to successful training in deep learning. We initialize our weight matrices by drawing elements from a truncatednormal distribution</a:t>
            </a:r>
            <a:endParaRPr/>
          </a:p>
          <a:p>
            <a:pPr indent="0" lvl="0" marL="0" rtl="0" algn="l">
              <a:spcBef>
                <a:spcPts val="0"/>
              </a:spcBef>
              <a:spcAft>
                <a:spcPts val="0"/>
              </a:spcAft>
              <a:buNone/>
            </a:pPr>
            <a:r>
              <a:rPr lang="en-US"/>
              <a:t>-&gt; s is a scale hyper parameter</a:t>
            </a:r>
            <a:endParaRPr/>
          </a:p>
          <a:p>
            <a:pPr indent="0" lvl="0" marL="0" rtl="0" algn="l">
              <a:spcBef>
                <a:spcPts val="0"/>
              </a:spcBef>
              <a:spcAft>
                <a:spcPts val="0"/>
              </a:spcAft>
              <a:buNone/>
            </a:pPr>
            <a:r>
              <a:rPr lang="en-US"/>
              <a:t>-&gt; </a:t>
            </a:r>
            <a:r>
              <a:rPr lang="en-US"/>
              <a:t>n is the number of input units in the weight tensor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Fine Tuning Regularization:</a:t>
            </a:r>
            <a:endParaRPr/>
          </a:p>
          <a:p>
            <a:pPr indent="0" lvl="0" marL="0" rtl="0" algn="l">
              <a:spcBef>
                <a:spcPts val="0"/>
              </a:spcBef>
              <a:spcAft>
                <a:spcPts val="0"/>
              </a:spcAft>
              <a:buNone/>
            </a:pPr>
            <a:r>
              <a:rPr lang="en-US"/>
              <a:t>-&gt; The authors found that setting a smaller dropout rate (0.1) at non-expert layers and a much larger dropout rate (0.4) at expert layers led to better performance</a:t>
            </a:r>
            <a:endParaRPr/>
          </a:p>
        </p:txBody>
      </p:sp>
      <p:sp>
        <p:nvSpPr>
          <p:cNvPr id="638" name="Google Shape;638;g32ff5f49ad9_0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ff5f49ad9_0_4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Wendi</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To evaluate the Pre-Training Performance, they developed a FLOP-matched model (</a:t>
            </a:r>
            <a:r>
              <a:rPr lang="en-US"/>
              <a:t>same amount of computation per token is applied</a:t>
            </a:r>
            <a:r>
              <a:rPr lang="en-US"/>
              <a:t>), </a:t>
            </a:r>
            <a:r>
              <a:rPr lang="en-US"/>
              <a:t>Switch-Based Model, </a:t>
            </a:r>
            <a:r>
              <a:rPr lang="en-US"/>
              <a:t> to the T5-base model, which is Text-to-Text Transfer Transformer </a:t>
            </a:r>
            <a:r>
              <a:rPr lang="en-US"/>
              <a:t>with</a:t>
            </a:r>
            <a:r>
              <a:rPr lang="en-US"/>
              <a:t> </a:t>
            </a:r>
            <a:r>
              <a:rPr lang="en-US"/>
              <a:t>around</a:t>
            </a:r>
            <a:r>
              <a:rPr lang="en-US"/>
              <a:t> 200M parameters. Both are pretrained on the Colossal Clean Crawled Corpus (C4) on a masked modeling task. </a:t>
            </a:r>
            <a:endParaRPr/>
          </a:p>
          <a:p>
            <a:pPr indent="0" lvl="0" marL="0" rtl="0" algn="l">
              <a:spcBef>
                <a:spcPts val="0"/>
              </a:spcBef>
              <a:spcAft>
                <a:spcPts val="0"/>
              </a:spcAft>
              <a:buSzPts val="1100"/>
              <a:buNone/>
            </a:pPr>
            <a:r>
              <a:rPr lang="en-US"/>
              <a:t>They compare Switch_Based model to T5-base (200M), T5-large(700M), and MoE-Base Model (Top-2 experts), </a:t>
            </a:r>
            <a:r>
              <a:rPr lang="en-US"/>
              <a:t>with the same amount of computation (32 cores) and on the same hardware (TPUv3).</a:t>
            </a:r>
            <a:endParaRPr/>
          </a:p>
          <a:p>
            <a:pPr indent="0" lvl="0" marL="0" rtl="0" algn="l">
              <a:spcBef>
                <a:spcPts val="0"/>
              </a:spcBef>
              <a:spcAft>
                <a:spcPts val="0"/>
              </a:spcAft>
              <a:buSzPts val="1100"/>
              <a:buNone/>
            </a:pPr>
            <a:r>
              <a:rPr lang="en-US"/>
              <a:t>The evaluation is done in three perspectives, (1) quality after 100k steps using the Neg Log Perplexity. The larger the better (2) Time to quality threshold (where they artibutraly choose -1.5 as the threshold) and (3) The speed. </a:t>
            </a:r>
            <a:endParaRPr/>
          </a:p>
          <a:p>
            <a:pPr indent="0" lvl="0" marL="0" rtl="0" algn="l">
              <a:spcBef>
                <a:spcPts val="0"/>
              </a:spcBef>
              <a:spcAft>
                <a:spcPts val="0"/>
              </a:spcAft>
              <a:buSzPts val="1100"/>
              <a:buNone/>
            </a:pPr>
            <a:r>
              <a:rPr lang="en-US"/>
              <a:t>They showed that the [Read slides]</a:t>
            </a:r>
            <a:endParaRPr/>
          </a:p>
        </p:txBody>
      </p:sp>
      <p:sp>
        <p:nvSpPr>
          <p:cNvPr id="657" name="Google Shape;657;g32ff5f49ad9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2ff5f49ad9_0_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Wendi</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a:t>
            </a:r>
            <a:r>
              <a:rPr lang="en-US"/>
              <a:t>onsidering a regime where the model is not bottlenecked by either the computational budget or amount of data, the scaling property is also evaluated.  T</a:t>
            </a:r>
            <a:r>
              <a:rPr lang="en-US"/>
              <a:t>he most efficient dimension for scaling our model is by increasing the number of experts. Increasing the experts keeps the computational cost approximately fixed since the model only selects one expert per token, regardless of the number of experts to choose from.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Figure 1 left:  measure the quality improvement as the parameters increase by scaling the number of experts. Moving from top-left to bottom-right, we double the number of experts from 2, 4, 8 and so on until the bottom-right point of a 256 expert model with 14.7B parameters. Despite all models using an equal computational budget, we observe consistent improvements scaling the number of experts.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Figure 1 right : Negative log perplexity per step sweeping over the number of experts. The dense baseline is shown with the purple line and we note improved sample efficiency of our Switch-Base models.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Figure 2t: Speed advantage of Switch Transformer. All models trained on 32 TPUv3 cores with equal FLOPs per example. For a fixed amount of computation and training time, Switch Transformers significantly outperform the dense Transformer baseline. The 64 </a:t>
            </a:r>
            <a:r>
              <a:rPr lang="en-US"/>
              <a:t>expert Switch-Base model </a:t>
            </a:r>
            <a:r>
              <a:rPr lang="en-US"/>
              <a:t>achieves the same quality in one-seventh the time of the T5-Base and continues to improve.</a:t>
            </a:r>
            <a:endParaRPr/>
          </a:p>
        </p:txBody>
      </p:sp>
      <p:sp>
        <p:nvSpPr>
          <p:cNvPr id="673" name="Google Shape;673;g32ff5f49ad9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ff5f49ad9_0_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32ff5f49ad9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2ff5f49ad9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Charles</a:t>
            </a:r>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1200"/>
              </a:spcBef>
              <a:spcAft>
                <a:spcPts val="0"/>
              </a:spcAft>
              <a:buClr>
                <a:schemeClr val="dk1"/>
              </a:buClr>
              <a:buSzPts val="1100"/>
              <a:buFont typeface="Arial"/>
              <a:buNone/>
            </a:pPr>
            <a:r>
              <a:rPr lang="en-US"/>
              <a:t>The Mixture-of-Experts architecture has evolved significantly since its inception. It began in 1991 by this paper, as a novel neural network architecture.</a:t>
            </a:r>
            <a:endParaRPr/>
          </a:p>
          <a:p>
            <a:pPr indent="0" lvl="0" marL="0" rtl="0" algn="l">
              <a:lnSpc>
                <a:spcPct val="115000"/>
              </a:lnSpc>
              <a:spcBef>
                <a:spcPts val="1200"/>
              </a:spcBef>
              <a:spcAft>
                <a:spcPts val="0"/>
              </a:spcAft>
              <a:buClr>
                <a:schemeClr val="dk1"/>
              </a:buClr>
              <a:buSzPts val="1100"/>
              <a:buFont typeface="Arial"/>
              <a:buNone/>
            </a:pPr>
            <a:r>
              <a:rPr lang="en-US"/>
              <a:t>Then, a major advancement came in 2013 when Eigen's team developed the concept of factored representations, transforming MoE into a modular layer that could be integrated into various neural networks.</a:t>
            </a:r>
            <a:endParaRPr/>
          </a:p>
          <a:p>
            <a:pPr indent="0" lvl="0" marL="0" rtl="0" algn="l">
              <a:lnSpc>
                <a:spcPct val="115000"/>
              </a:lnSpc>
              <a:spcBef>
                <a:spcPts val="1200"/>
              </a:spcBef>
              <a:spcAft>
                <a:spcPts val="0"/>
              </a:spcAft>
              <a:buClr>
                <a:schemeClr val="dk1"/>
              </a:buClr>
              <a:buSzPts val="1100"/>
              <a:buFont typeface="Arial"/>
              <a:buNone/>
            </a:pPr>
            <a:r>
              <a:rPr lang="en-US"/>
              <a:t>The modern era of MoE started in 2017 with Shazeer's work on outrageously large neural networks, introducing the crucial concept of sparse gating that defines today's MoE implementations.</a:t>
            </a:r>
            <a:endParaRPr/>
          </a:p>
          <a:p>
            <a:pPr indent="0" lvl="0" marL="0" rtl="0" algn="l">
              <a:lnSpc>
                <a:spcPct val="115000"/>
              </a:lnSpc>
              <a:spcBef>
                <a:spcPts val="1200"/>
              </a:spcBef>
              <a:spcAft>
                <a:spcPts val="0"/>
              </a:spcAft>
              <a:buClr>
                <a:schemeClr val="dk1"/>
              </a:buClr>
              <a:buSzPts val="1100"/>
              <a:buFont typeface="Arial"/>
              <a:buNone/>
            </a:pPr>
            <a:r>
              <a:rPr lang="en-US"/>
              <a:t>Recent developments have accelerated rapidly. In 2022, we saw both DeepSpeed-MoE and Switch Transformers emerge, followed by Shen's work in 2023 on scaling vision-language models using sparse MoE architectures.</a:t>
            </a:r>
            <a:endParaRPr/>
          </a:p>
          <a:p>
            <a:pPr indent="0" lvl="0" marL="0" rtl="0" algn="l">
              <a:lnSpc>
                <a:spcPct val="100000"/>
              </a:lnSpc>
              <a:spcBef>
                <a:spcPts val="1200"/>
              </a:spcBef>
              <a:spcAft>
                <a:spcPts val="0"/>
              </a:spcAft>
              <a:buSzPts val="1400"/>
              <a:buNone/>
            </a:pPr>
            <a:r>
              <a:t/>
            </a:r>
            <a:endParaRPr/>
          </a:p>
        </p:txBody>
      </p:sp>
      <p:sp>
        <p:nvSpPr>
          <p:cNvPr id="117" name="Google Shape;117;g32ff5f49ad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2ff5f49ad9_0_5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Charles</a:t>
            </a:r>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1200"/>
              </a:spcBef>
              <a:spcAft>
                <a:spcPts val="0"/>
              </a:spcAft>
              <a:buSzPts val="1100"/>
              <a:buNone/>
            </a:pPr>
            <a:r>
              <a:rPr lang="en-US"/>
              <a:t>And finally, let me introduce VL-MoE. This architecture addresses the increasing complexity of vision-language models through three key innov</a:t>
            </a:r>
            <a:r>
              <a:rPr lang="en-US"/>
              <a:t>ations:</a:t>
            </a:r>
            <a:endParaRPr/>
          </a:p>
          <a:p>
            <a:pPr indent="0" lvl="0" marL="0" rtl="0" algn="l">
              <a:lnSpc>
                <a:spcPct val="115000"/>
              </a:lnSpc>
              <a:spcBef>
                <a:spcPts val="1200"/>
              </a:spcBef>
              <a:spcAft>
                <a:spcPts val="0"/>
              </a:spcAft>
              <a:buClr>
                <a:schemeClr val="dk1"/>
              </a:buClr>
              <a:buSzPts val="1100"/>
              <a:buFont typeface="Arial"/>
              <a:buNone/>
            </a:pPr>
            <a:r>
              <a:rPr lang="en-US"/>
              <a:t>The model</a:t>
            </a:r>
            <a:r>
              <a:rPr lang="en-US"/>
              <a:t> is divided into specialized experts for vision and text processing, shown here in these diagrams. The model flexibly routes inputs to either vision experts, text experts, or both depending on the task.</a:t>
            </a:r>
            <a:endParaRPr/>
          </a:p>
          <a:p>
            <a:pPr indent="0" lvl="0" marL="0" rtl="0" algn="l">
              <a:lnSpc>
                <a:spcPct val="115000"/>
              </a:lnSpc>
              <a:spcBef>
                <a:spcPts val="1200"/>
              </a:spcBef>
              <a:spcAft>
                <a:spcPts val="0"/>
              </a:spcAft>
              <a:buClr>
                <a:schemeClr val="dk1"/>
              </a:buClr>
              <a:buSzPts val="1100"/>
              <a:buFont typeface="Arial"/>
              <a:buNone/>
            </a:pPr>
            <a:r>
              <a:rPr lang="en-US"/>
              <a:t>Most importantly, unlike traditional MoE approaches, this design prevents routing conflicts between vision and text inputs, leading to more stable training and better performance.</a:t>
            </a:r>
            <a:endParaRPr/>
          </a:p>
          <a:p>
            <a:pPr indent="0" lvl="0" marL="0" rtl="0" algn="l">
              <a:lnSpc>
                <a:spcPct val="115000"/>
              </a:lnSpc>
              <a:spcBef>
                <a:spcPts val="1200"/>
              </a:spcBef>
              <a:spcAft>
                <a:spcPts val="0"/>
              </a:spcAft>
              <a:buClr>
                <a:schemeClr val="dk1"/>
              </a:buClr>
              <a:buSzPts val="1100"/>
              <a:buFont typeface="Arial"/>
              <a:buNone/>
            </a:pPr>
            <a:r>
              <a:rPr lang="en-US"/>
              <a:t>In testing, this approach achieved state-of-the-art results across major benchmarks while using significantly fewer parameters per token than comparable models.</a:t>
            </a:r>
            <a:endParaRPr/>
          </a:p>
          <a:p>
            <a:pPr indent="0" lvl="0" marL="0" rtl="0" algn="l">
              <a:lnSpc>
                <a:spcPct val="100000"/>
              </a:lnSpc>
              <a:spcBef>
                <a:spcPts val="1200"/>
              </a:spcBef>
              <a:spcAft>
                <a:spcPts val="0"/>
              </a:spcAft>
              <a:buSzPts val="1400"/>
              <a:buNone/>
            </a:pPr>
            <a:r>
              <a:t/>
            </a:r>
            <a:endParaRPr/>
          </a:p>
        </p:txBody>
      </p:sp>
      <p:sp>
        <p:nvSpPr>
          <p:cNvPr id="707" name="Google Shape;707;g32ff5f49ad9_0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2d3c003dd3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Charles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Let's look at the performance metrics. VL-MoE model matches competitors in training parameters and data - using 4 Million images and 200 Kilo steps - but achieves consistently better results across all benchmarks.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MoE-Base use top-2 experts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Table 1: Benchmarking Switch versus MoE. Head-to-head comparison measuring per step and per time benefits of the Switch Transformer over the MoE Transformer and T5 dense baselines. We measure quality by the negative log perplexity and the time to reach an arbitrary chosen quality threshold of Neg. Log Perp.=-1.50. All MoE and Switch Transformer models use 128 experts, with experts at every other feed-forward layer. For Switch-Base+, we increase the model size until it matches the speed of the MoE model by increasing the model hidden-size from 768 to 896 and the number of heads from 14 to 16. All models are trained with the same amount of computation (32 cores) and on the same hardware (TPUv3). Further note that all our models required pre-training beyond 100k steps to achieve our level threshold of -1.50. † T5-Base did not achieve this negative log perplexity in the 100k steps the models were trained</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724" name="Google Shape;724;g32d3c003dd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2ff5f49ad9_0_5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Charles</a:t>
            </a:r>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1200"/>
              </a:spcBef>
              <a:spcAft>
                <a:spcPts val="0"/>
              </a:spcAft>
              <a:buClr>
                <a:schemeClr val="dk1"/>
              </a:buClr>
              <a:buSzPts val="1100"/>
              <a:buFont typeface="Arial"/>
              <a:buNone/>
            </a:pPr>
            <a:r>
              <a:rPr lang="en-US"/>
              <a:t>Looking at how the experts specialize, we see clear evidence of meaningful specialization. (Take Expert 1 for example - it's become dedicated to processing eye-related features. Expert 7 handles text and signage, while Expert 23 specializes in flora and vegetation.)</a:t>
            </a:r>
            <a:endParaRPr/>
          </a:p>
          <a:p>
            <a:pPr indent="0" lvl="0" marL="0" rtl="0" algn="l">
              <a:lnSpc>
                <a:spcPct val="115000"/>
              </a:lnSpc>
              <a:spcBef>
                <a:spcPts val="1200"/>
              </a:spcBef>
              <a:spcAft>
                <a:spcPts val="0"/>
              </a:spcAft>
              <a:buClr>
                <a:schemeClr val="dk1"/>
              </a:buClr>
              <a:buSzPts val="1100"/>
              <a:buFont typeface="Arial"/>
              <a:buNone/>
            </a:pPr>
            <a:r>
              <a:rPr lang="en-US"/>
              <a:t>For language processing, the graph shows how different experts handle specific syntactic roles - (some focusing on nouns, others on adjectives or determiners).</a:t>
            </a:r>
            <a:endParaRPr/>
          </a:p>
          <a:p>
            <a:pPr indent="0" lvl="0" marL="0" rtl="0" algn="l">
              <a:lnSpc>
                <a:spcPct val="115000"/>
              </a:lnSpc>
              <a:spcBef>
                <a:spcPts val="1200"/>
              </a:spcBef>
              <a:spcAft>
                <a:spcPts val="0"/>
              </a:spcAft>
              <a:buClr>
                <a:schemeClr val="dk1"/>
              </a:buClr>
              <a:buSzPts val="1100"/>
              <a:buFont typeface="Arial"/>
              <a:buNone/>
            </a:pPr>
            <a:r>
              <a:rPr lang="en-US"/>
              <a:t>This specialization, combined with our balanced routing approach, prevents the common problem of modal competition we see in traditional MoE architectures, leading to more stable training and better overall performance</a:t>
            </a:r>
            <a:endParaRPr/>
          </a:p>
          <a:p>
            <a:pPr indent="0" lvl="0" marL="0" rtl="0" algn="l">
              <a:lnSpc>
                <a:spcPct val="100000"/>
              </a:lnSpc>
              <a:spcBef>
                <a:spcPts val="1200"/>
              </a:spcBef>
              <a:spcAft>
                <a:spcPts val="0"/>
              </a:spcAft>
              <a:buSzPts val="1400"/>
              <a:buNone/>
            </a:pPr>
            <a:r>
              <a:t/>
            </a:r>
            <a:endParaRPr/>
          </a:p>
        </p:txBody>
      </p:sp>
      <p:sp>
        <p:nvSpPr>
          <p:cNvPr id="739" name="Google Shape;739;g32ff5f49ad9_0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2ff5f49ad9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that we’ve gone </a:t>
            </a:r>
            <a:r>
              <a:rPr lang="en-US"/>
              <a:t>through</a:t>
            </a:r>
            <a:r>
              <a:rPr lang="en-US"/>
              <a:t> MoE in detail, let’s discuss some overarching takeaways, a sort of TL;DR if you will. </a:t>
            </a:r>
            <a:endParaRPr/>
          </a:p>
        </p:txBody>
      </p:sp>
      <p:sp>
        <p:nvSpPr>
          <p:cNvPr id="756" name="Google Shape;756;g32ff5f49ad9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We’ve discussed the mixture-of-experts models in great detail. First, we went over the sparsely gated MoE powering outrageously large neural networks that introduced MoE despite challenges present for memory and inference efficiency. Then, we explained how Microsoft’s DeepSpeed paper introduced a variety of optimizations such as pyramid residual MoE and Mixture of Students (or MoS) to improve the training and inference </a:t>
            </a:r>
            <a:r>
              <a:rPr lang="en-US"/>
              <a:t>efficiency. After that, we discussed the switch transformer that only activates one expert per token to reduce computational cost, and the application of MoE to vision language models to reduce modality imbalance.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Despite all these strengths of MoE, some challenges remain that can inspire future research. Cross device communication comes with some overhead cost, load balancing across the experts to avoid “collapse” when a small set of experts dominate computational runtime, the complexity of deploying and maintaining MoE models, and optimizing their applications across domains. </a:t>
            </a:r>
            <a:endParaRPr/>
          </a:p>
        </p:txBody>
      </p:sp>
      <p:sp>
        <p:nvSpPr>
          <p:cNvPr id="772" name="Google Shape;77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2ff5f49ad9_0_5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let’s briefly discuss some of the future work and additional resources if you are interested. Much of the future work could involve tackling challenges described in the previous slide - optimizing cross-device communication with training and deploying MoE is one example. We imagine that even larger models with more parameters can leverage MoE, enabling more computation for things that are extremely intensive like video generation models. Also, perhaps someone can research parallelizing across edge devices to run MoE with low latency and resilience.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don’t have the time to discuss in detail, but we have provided the link to two more recent papers that find improvements to MoE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HyperMoE has specific “modules generated based on the information of unselected experts serve as supplementary information, which allows the knowledge of experts not selected to be used while maintaining selection sparsity” (abstract)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MoE++ proposes a “framework that integrates both Feed-Forward Network~(FFN) and zero-computation experts. Specifically, we introduce three types of zero-computation experts: the zero expert, copy expert, and constant expert, which correspond to discard, skip, and replace operations, respectively.” to reduce computational overhead. </a:t>
            </a:r>
            <a:endParaRPr/>
          </a:p>
        </p:txBody>
      </p:sp>
      <p:sp>
        <p:nvSpPr>
          <p:cNvPr id="790" name="Google Shape;790;g32ff5f49ad9_0_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 you for listening, we open the floor to questions from the class or Reviewer group. </a:t>
            </a:r>
            <a:endParaRPr/>
          </a:p>
        </p:txBody>
      </p:sp>
      <p:sp>
        <p:nvSpPr>
          <p:cNvPr id="805" name="Google Shape;80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ff5f49ad9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firstly introduce this paper “Outrageously Large </a:t>
            </a:r>
            <a:r>
              <a:rPr lang="en-US"/>
              <a:t>Neural</a:t>
            </a:r>
            <a:r>
              <a:rPr lang="en-US"/>
              <a:t> Networks” because this paper </a:t>
            </a:r>
            <a:r>
              <a:rPr lang="en-US"/>
              <a:t>revolutionized</a:t>
            </a:r>
            <a:r>
              <a:rPr lang="en-US"/>
              <a:t> how MoE could be applied in deep learning. </a:t>
            </a:r>
            <a:endParaRPr/>
          </a:p>
          <a:p>
            <a:pPr indent="0" lvl="0" marL="0" rtl="0" algn="l">
              <a:spcBef>
                <a:spcPts val="0"/>
              </a:spcBef>
              <a:spcAft>
                <a:spcPts val="0"/>
              </a:spcAft>
              <a:buNone/>
            </a:pPr>
            <a:r>
              <a:t/>
            </a:r>
            <a:endParaRPr/>
          </a:p>
        </p:txBody>
      </p:sp>
      <p:sp>
        <p:nvSpPr>
          <p:cNvPr id="132" name="Google Shape;132;g32ff5f49ad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ff5f49ad9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Wendi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key contribution of paper that they introduce  the sparsely-gated MoE layer. MoE layer is used as a general-purpose </a:t>
            </a:r>
            <a:r>
              <a:rPr lang="en-US"/>
              <a:t>neutral</a:t>
            </a:r>
            <a:r>
              <a:rPr lang="en-US"/>
              <a:t> network component. More </a:t>
            </a:r>
            <a:r>
              <a:rPr lang="en-US"/>
              <a:t>specifically in this paper, </a:t>
            </a:r>
            <a:r>
              <a:rPr lang="en-US"/>
              <a:t>this layer is applied within a stacked LSTM-based language model as </a:t>
            </a:r>
            <a:r>
              <a:rPr lang="en-US"/>
              <a:t>shown</a:t>
            </a:r>
            <a:r>
              <a:rPr lang="en-US"/>
              <a:t> in the figure on the right. (pink blocks: one LSTM cell, blue blocks: one MoE layer). Within each MoE layer, there are a set of n experts (each of which is a simple feed forward neural network) and a gating network. Each MoE layer process one input x at a time. (Point to the figure to walk through) For example, this input x is sent to this </a:t>
            </a:r>
            <a:r>
              <a:rPr lang="en-US"/>
              <a:t>specific</a:t>
            </a:r>
            <a:r>
              <a:rPr lang="en-US"/>
              <a:t> MoE layer. On </a:t>
            </a:r>
            <a:r>
              <a:rPr lang="en-US"/>
              <a:t>receipt, the gating network will select only few experts out of n experts and route this input x to the selected experts, according to the gate value G(x).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output of this layer is a simple linearly weighted combination of each expert’s computation on the token by the gate value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 name="Google Shape;147;g32ff5f49ad9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ff5f49ad9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Wendi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So how does the gating work. A simple </a:t>
            </a:r>
            <a:r>
              <a:rPr lang="en-US"/>
              <a:t>choice</a:t>
            </a:r>
            <a:r>
              <a:rPr lang="en-US"/>
              <a:t> of non-sparse gating function is the softmax gating, where the input x is passed through a simple linear layer to produce the values and then the values are normalized using the softmax function. This converts the values into a </a:t>
            </a:r>
            <a:r>
              <a:rPr lang="en-US"/>
              <a:t>probability</a:t>
            </a:r>
            <a:r>
              <a:rPr lang="en-US"/>
              <a:t> distribution over the experts.In t</a:t>
            </a:r>
            <a:r>
              <a:rPr lang="en-US"/>
              <a:t>his paper, however,  an improved gating network “Noisy Top-K Gating” was proposed, where two components are added to the standard Softmax gating: sparsity and noise. (1) For sparsity, they</a:t>
            </a:r>
            <a:r>
              <a:rPr lang="en-US"/>
              <a:t> replaced the sta</a:t>
            </a:r>
            <a:r>
              <a:rPr lang="en-US"/>
              <a:t>ndard x*Wg with the function KeepTopK(H(x),K) . What it does is that instead of using all experts, only the top k experts with the highest scores (probabilities) are selected. Then, the probabilities of the rest experts were set to zero to save computation. With that,</a:t>
            </a:r>
            <a:r>
              <a:rPr lang="en-US"/>
              <a:t> </a:t>
            </a:r>
            <a:r>
              <a:rPr lang="en-US"/>
              <a:t>only a portion of experts are activated. (2) If we look</a:t>
            </a:r>
            <a:r>
              <a:rPr lang="en-US"/>
              <a:t> into the H(x) component in this formula, they also add noise term to the original linear </a:t>
            </a:r>
            <a:r>
              <a:rPr lang="en-US"/>
              <a:t>transformation. This is</a:t>
            </a:r>
            <a:r>
              <a:rPr lang="en-US"/>
              <a:t> for load balancing </a:t>
            </a:r>
            <a:r>
              <a:rPr lang="en-US"/>
              <a:t>across</a:t>
            </a:r>
            <a:r>
              <a:rPr lang="en-US"/>
              <a:t> experts which we will be discussing later.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(#What is H(x) is doing: the x*Wg part is the standard linear transformation applied to the input x producing a score. The second part is to introduce noise to help with the </a:t>
            </a:r>
            <a:r>
              <a:rPr lang="en-US"/>
              <a:t>load balancing of the experts. Linear transformation of x to compute noise sale, apply #softplus to ensure positive noise scale. </a:t>
            </a:r>
            <a:endParaRPr/>
          </a:p>
          <a:p>
            <a:pPr indent="0" lvl="0" marL="0" rtl="0" algn="l">
              <a:spcBef>
                <a:spcPts val="0"/>
              </a:spcBef>
              <a:spcAft>
                <a:spcPts val="0"/>
              </a:spcAft>
              <a:buNone/>
            </a:pPr>
            <a:r>
              <a:rPr lang="en-US"/>
              <a:t>#get random noise by sampling from standard normal distribution,  multiple noise by softplus-transformed </a:t>
            </a:r>
            <a:r>
              <a:rPr lang="en-US"/>
              <a:t>scale. Add noise to gate values.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5" name="Google Shape;165;g32ff5f49ad9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ff5f49ad9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Wendi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One performance challenge of MoE is the shrinking batch problem. In an MoE layer, only k out of n expert are selected per input. This leads to inefficiencies when training in batches. Suppose we have a batch of b examples,  each gating network routes every input to k experts. So each MoE layer will be responsible for processing b x k examples. If evenly distributed to each expert, each expert will only process kb/n examples, (k=2, n=128) . As we know, GPUs are optimized for large batch sizes because they parallelize computation efficiently. Small batch size leads to poor utilization of GPU resources</a:t>
            </a:r>
            <a:endParaRPr/>
          </a:p>
          <a:p>
            <a:pPr indent="0" lvl="0" marL="0" rtl="0" algn="l">
              <a:spcBef>
                <a:spcPts val="0"/>
              </a:spcBef>
              <a:spcAft>
                <a:spcPts val="0"/>
              </a:spcAft>
              <a:buClr>
                <a:schemeClr val="dk1"/>
              </a:buClr>
              <a:buSzPts val="1100"/>
              <a:buFont typeface="Arial"/>
              <a:buNone/>
            </a:pPr>
            <a:r>
              <a:rPr lang="en-US"/>
              <a:t>daragim </a:t>
            </a:r>
            <a:endParaRPr/>
          </a:p>
          <a:p>
            <a:pPr indent="0" lvl="0" marL="0" rtl="0" algn="l">
              <a:spcBef>
                <a:spcPts val="0"/>
              </a:spcBef>
              <a:spcAft>
                <a:spcPts val="0"/>
              </a:spcAft>
              <a:buClr>
                <a:schemeClr val="dk1"/>
              </a:buClr>
              <a:buSzPts val="1100"/>
              <a:buFont typeface="Arial"/>
              <a:buNone/>
            </a:pPr>
            <a:r>
              <a:rPr lang="en-US"/>
              <a:t>The solution is to make the original batch size as large as possible. However, large batch sizes will be limited by memory. The authors proposed a mixed parallelism training paradigm where both data parallelism and model parallelism are used to train the model. For standard layers, conventional data parallelism is employed to optimize the memory, and different batches will run synchronously so that they can be combined for the MoE layer. For MoE layers, model parallelism is used meaning experts are distributed across device.  Each expert is only stored in one device, but all devices can send tokens to all experts. So this will result in a factor of  d improvements. </a:t>
            </a:r>
            <a:endParaRPr/>
          </a:p>
          <a:p>
            <a:pPr indent="0" lvl="0" marL="0" rtl="0" algn="l">
              <a:spcBef>
                <a:spcPts val="0"/>
              </a:spcBef>
              <a:spcAft>
                <a:spcPts val="0"/>
              </a:spcAft>
              <a:buClr>
                <a:schemeClr val="dk1"/>
              </a:buClr>
              <a:buSzPts val="1100"/>
              <a:buFont typeface="Arial"/>
              <a:buNone/>
            </a:pPr>
            <a:r>
              <a:rPr lang="en-US"/>
              <a:t>Another solution suggested by the authors is that, instead of applying the same MoE to each time step of the previous layer. If we wait for the previous layer to finish, we can apply the MoE to all the time steps together as one big batch. Doing so increases the size of the input batch to the MoE layer by a factor of the number of unrolled time steps.</a:t>
            </a:r>
            <a:endParaRPr/>
          </a:p>
        </p:txBody>
      </p:sp>
      <p:sp>
        <p:nvSpPr>
          <p:cNvPr id="181" name="Google Shape;181;g32ff5f49ad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ff5f49ad9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Wendi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other issue pertains to the MoE is the </a:t>
            </a:r>
            <a:r>
              <a:rPr lang="en-US"/>
              <a:t>balancing</a:t>
            </a:r>
            <a:r>
              <a:rPr lang="en-US"/>
              <a:t> problem across the experts. </a:t>
            </a:r>
            <a:r>
              <a:rPr lang="en-US"/>
              <a:t>Gating network tends to always select the same experts</a:t>
            </a:r>
            <a:r>
              <a:rPr lang="en-US"/>
              <a:t> and each experts may receive very different number of examples. </a:t>
            </a:r>
            <a:r>
              <a:rPr lang="en-US"/>
              <a:t>To address this, the authors used the soft constraint approach by introducing additional losses.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address the first issue that gating network tends to select the same experts, an </a:t>
            </a:r>
            <a:r>
              <a:rPr lang="en-US"/>
              <a:t>importance</a:t>
            </a:r>
            <a:r>
              <a:rPr lang="en-US"/>
              <a:t> loss is added to the main loss. We first determine the importance of each expert, by summing G(x) (probability) </a:t>
            </a:r>
            <a:r>
              <a:rPr lang="en-US"/>
              <a:t>assigned</a:t>
            </a:r>
            <a:r>
              <a:rPr lang="en-US"/>
              <a:t> by the gating network for all input x. This measures how often each expert is </a:t>
            </a:r>
            <a:r>
              <a:rPr lang="en-US"/>
              <a:t>selected</a:t>
            </a:r>
            <a:r>
              <a:rPr lang="en-US"/>
              <a:t> across a batch. If only a few experts get large I value, it mean the gating network is biased toward them, which is not what we want/ What they do is that they penalize the variance in expert importance so that experts are used more equally. If experts are used equally, the variance is low -&gt; No </a:t>
            </a:r>
            <a:r>
              <a:rPr lang="en-US"/>
              <a:t>penalty, if some experts are used to much, variance is high -&gt; large penalty. WIth that they encourage gating to distribute workload more evenly.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Even though more experts are selected, some experts may still receive too many inputs, while others receive too few, this causes load imbalance . An additional loss load balancing loss is introduced. First determine the load of inputs on each experts which is Load(X)i.  The load is calculated by summing the probabilities of expert i should be selected for inputs. I wouldn’t dive into the details on how we calculate the P(x,i). I just want to highlight the noise term that we mentioned in the Noisy Top-K Gating network. So, once we get the Load for each expert, we penalize the large variation of loads across experts.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***side note </a:t>
            </a:r>
            <a:endParaRPr/>
          </a:p>
          <a:p>
            <a:pPr indent="0" lvl="0" marL="0" rtl="0" algn="l">
              <a:spcBef>
                <a:spcPts val="0"/>
              </a:spcBef>
              <a:spcAft>
                <a:spcPts val="0"/>
              </a:spcAft>
              <a:buNone/>
            </a:pPr>
            <a:r>
              <a:rPr lang="en-US"/>
              <a:t>(probability P(x, i) =&gt; probability that expert i should be selected for input x )</a:t>
            </a:r>
            <a:endParaRPr/>
          </a:p>
          <a:p>
            <a:pPr indent="0" lvl="0" marL="0" rtl="0" algn="l">
              <a:spcBef>
                <a:spcPts val="0"/>
              </a:spcBef>
              <a:spcAft>
                <a:spcPts val="0"/>
              </a:spcAft>
              <a:buNone/>
            </a:pPr>
            <a:r>
              <a:rPr lang="en-US"/>
              <a:t>(The (x*Wg) is the gating value and kth_excluding is the gating values of the k-th chosen expert excluding expert i (avoid bias) </a:t>
            </a:r>
            <a:endParaRPr/>
          </a:p>
          <a:p>
            <a:pPr indent="0" lvl="0" marL="0" rtl="0" algn="l">
              <a:spcBef>
                <a:spcPts val="0"/>
              </a:spcBef>
              <a:spcAft>
                <a:spcPts val="0"/>
              </a:spcAft>
              <a:buNone/>
            </a:pPr>
            <a:r>
              <a:rPr lang="en-US"/>
              <a:t>(The numerator measures how much higher/lower expert i is compared to the threshold for the top-k experts </a:t>
            </a:r>
            <a:endParaRPr/>
          </a:p>
          <a:p>
            <a:pPr indent="0" lvl="0" marL="0" rtl="0" algn="l">
              <a:spcBef>
                <a:spcPts val="0"/>
              </a:spcBef>
              <a:spcAft>
                <a:spcPts val="0"/>
              </a:spcAft>
              <a:buNone/>
            </a:pPr>
            <a:r>
              <a:rPr lang="en-US"/>
              <a:t>The denominator is learned noise factor that smooths the selection probabilities (to make it differentiable) </a:t>
            </a:r>
            <a:endParaRPr/>
          </a:p>
          <a:p>
            <a:pPr indent="0" lvl="0" marL="0" rtl="0" algn="l">
              <a:spcBef>
                <a:spcPts val="0"/>
              </a:spcBef>
              <a:spcAft>
                <a:spcPts val="0"/>
              </a:spcAft>
              <a:buNone/>
            </a:pPr>
            <a:r>
              <a:rPr lang="en-US"/>
              <a:t>The CDF is to ensure it is probabilistic </a:t>
            </a:r>
            <a:endParaRPr/>
          </a:p>
          <a:p>
            <a:pPr indent="0" lvl="0" marL="0" rtl="0" algn="l">
              <a:spcBef>
                <a:spcPts val="0"/>
              </a:spcBef>
              <a:spcAft>
                <a:spcPts val="0"/>
              </a:spcAft>
              <a:buNone/>
            </a:pPr>
            <a:r>
              <a:rPr lang="en-US"/>
              <a:t>The load for each expert of all i =&gt; then compute the coefficient of variation which measures how much the load varies across experts (squaring amplifies the imbalances)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 name="Google Shape;198;g32ff5f49ad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1"/>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p:nvPr>
            <p:ph idx="2" type="pic"/>
          </p:nvPr>
        </p:nvSpPr>
        <p:spPr>
          <a:xfrm>
            <a:off x="5183188" y="987425"/>
            <a:ext cx="6172200" cy="4873625"/>
          </a:xfrm>
          <a:prstGeom prst="rect">
            <a:avLst/>
          </a:prstGeom>
          <a:noFill/>
          <a:ln>
            <a:noFill/>
          </a:ln>
        </p:spPr>
      </p:sp>
      <p:sp>
        <p:nvSpPr>
          <p:cNvPr id="62" name="Google Shape;6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None/>
              <a:defRPr i="0" sz="4400" u="none" cap="none" strike="noStrike">
                <a:solidFill>
                  <a:schemeClr val="dk1"/>
                </a:solidFill>
              </a:defRPr>
            </a:lvl1pPr>
            <a:lvl2pPr lvl="1" marR="0" rtl="0" algn="l">
              <a:lnSpc>
                <a:spcPct val="100000"/>
              </a:lnSpc>
              <a:spcBef>
                <a:spcPts val="0"/>
              </a:spcBef>
              <a:spcAft>
                <a:spcPts val="0"/>
              </a:spcAft>
              <a:buClr>
                <a:srgbClr val="000000"/>
              </a:buClr>
              <a:buSzPts val="1400"/>
              <a:buNone/>
              <a:defRPr i="0" sz="1800" u="none" cap="none" strike="noStrike">
                <a:solidFill>
                  <a:srgbClr val="000000"/>
                </a:solidFill>
              </a:defRPr>
            </a:lvl2pPr>
            <a:lvl3pPr lvl="2" marR="0" rtl="0" algn="l">
              <a:lnSpc>
                <a:spcPct val="100000"/>
              </a:lnSpc>
              <a:spcBef>
                <a:spcPts val="0"/>
              </a:spcBef>
              <a:spcAft>
                <a:spcPts val="0"/>
              </a:spcAft>
              <a:buClr>
                <a:srgbClr val="000000"/>
              </a:buClr>
              <a:buSzPts val="1400"/>
              <a:buNone/>
              <a:defRPr i="0" sz="1800" u="none" cap="none" strike="noStrike">
                <a:solidFill>
                  <a:srgbClr val="000000"/>
                </a:solidFill>
              </a:defRPr>
            </a:lvl3pPr>
            <a:lvl4pPr lvl="3" marR="0" rtl="0" algn="l">
              <a:lnSpc>
                <a:spcPct val="100000"/>
              </a:lnSpc>
              <a:spcBef>
                <a:spcPts val="0"/>
              </a:spcBef>
              <a:spcAft>
                <a:spcPts val="0"/>
              </a:spcAft>
              <a:buClr>
                <a:srgbClr val="000000"/>
              </a:buClr>
              <a:buSzPts val="1400"/>
              <a:buNone/>
              <a:defRPr i="0" sz="1800" u="none" cap="none" strike="noStrike">
                <a:solidFill>
                  <a:srgbClr val="000000"/>
                </a:solidFill>
              </a:defRPr>
            </a:lvl4pPr>
            <a:lvl5pPr lvl="4" marR="0" rtl="0" algn="l">
              <a:lnSpc>
                <a:spcPct val="100000"/>
              </a:lnSpc>
              <a:spcBef>
                <a:spcPts val="0"/>
              </a:spcBef>
              <a:spcAft>
                <a:spcPts val="0"/>
              </a:spcAft>
              <a:buClr>
                <a:srgbClr val="000000"/>
              </a:buClr>
              <a:buSzPts val="1400"/>
              <a:buNone/>
              <a:defRPr i="0" sz="1800" u="none" cap="none" strike="noStrike">
                <a:solidFill>
                  <a:srgbClr val="000000"/>
                </a:solidFill>
              </a:defRPr>
            </a:lvl5pPr>
            <a:lvl6pPr lvl="5" marR="0" rtl="0" algn="l">
              <a:lnSpc>
                <a:spcPct val="100000"/>
              </a:lnSpc>
              <a:spcBef>
                <a:spcPts val="0"/>
              </a:spcBef>
              <a:spcAft>
                <a:spcPts val="0"/>
              </a:spcAft>
              <a:buClr>
                <a:srgbClr val="000000"/>
              </a:buClr>
              <a:buSzPts val="1400"/>
              <a:buNone/>
              <a:defRPr i="0" sz="1800" u="none" cap="none" strike="noStrike">
                <a:solidFill>
                  <a:srgbClr val="000000"/>
                </a:solidFill>
              </a:defRPr>
            </a:lvl6pPr>
            <a:lvl7pPr lvl="6" marR="0" rtl="0" algn="l">
              <a:lnSpc>
                <a:spcPct val="100000"/>
              </a:lnSpc>
              <a:spcBef>
                <a:spcPts val="0"/>
              </a:spcBef>
              <a:spcAft>
                <a:spcPts val="0"/>
              </a:spcAft>
              <a:buClr>
                <a:srgbClr val="000000"/>
              </a:buClr>
              <a:buSzPts val="1400"/>
              <a:buNone/>
              <a:defRPr i="0" sz="1800" u="none" cap="none" strike="noStrike">
                <a:solidFill>
                  <a:srgbClr val="000000"/>
                </a:solidFill>
              </a:defRPr>
            </a:lvl7pPr>
            <a:lvl8pPr lvl="7" marR="0" rtl="0" algn="l">
              <a:lnSpc>
                <a:spcPct val="100000"/>
              </a:lnSpc>
              <a:spcBef>
                <a:spcPts val="0"/>
              </a:spcBef>
              <a:spcAft>
                <a:spcPts val="0"/>
              </a:spcAft>
              <a:buClr>
                <a:srgbClr val="000000"/>
              </a:buClr>
              <a:buSzPts val="1400"/>
              <a:buNone/>
              <a:defRPr i="0" sz="1800" u="none" cap="none" strike="noStrike">
                <a:solidFill>
                  <a:srgbClr val="000000"/>
                </a:solidFill>
              </a:defRPr>
            </a:lvl8pPr>
            <a:lvl9pPr lvl="8" marR="0" rtl="0" algn="l">
              <a:lnSpc>
                <a:spcPct val="100000"/>
              </a:lnSpc>
              <a:spcBef>
                <a:spcPts val="0"/>
              </a:spcBef>
              <a:spcAft>
                <a:spcPts val="0"/>
              </a:spcAft>
              <a:buClr>
                <a:srgbClr val="000000"/>
              </a:buClr>
              <a:buSzPts val="1400"/>
              <a:buNone/>
              <a:defRPr i="0" sz="1800" u="none" cap="none" strike="noStrike">
                <a:solidFill>
                  <a:srgbClr val="000000"/>
                </a:solidFill>
              </a:defRPr>
            </a:lvl9pPr>
          </a:lstStyle>
          <a:p/>
        </p:txBody>
      </p:sp>
      <p:sp>
        <p:nvSpPr>
          <p:cNvPr id="11" name="Google Shape;11;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Char char="•"/>
              <a:defRPr i="0" sz="2800" u="none" cap="none" strike="noStrike">
                <a:solidFill>
                  <a:schemeClr val="dk1"/>
                </a:solidFill>
              </a:defRPr>
            </a:lvl1pPr>
            <a:lvl2pPr indent="-381000" lvl="1" marL="914400" marR="0" rtl="0" algn="l">
              <a:lnSpc>
                <a:spcPct val="90000"/>
              </a:lnSpc>
              <a:spcBef>
                <a:spcPts val="500"/>
              </a:spcBef>
              <a:spcAft>
                <a:spcPts val="0"/>
              </a:spcAft>
              <a:buClr>
                <a:schemeClr val="dk1"/>
              </a:buClr>
              <a:buSzPts val="2400"/>
              <a:buChar char="•"/>
              <a:defRPr i="0" sz="2400" u="none" cap="none" strike="noStrike">
                <a:solidFill>
                  <a:schemeClr val="dk1"/>
                </a:solidFill>
              </a:defRPr>
            </a:lvl2pPr>
            <a:lvl3pPr indent="-355600" lvl="2" marL="1371600" marR="0" rtl="0" algn="l">
              <a:lnSpc>
                <a:spcPct val="90000"/>
              </a:lnSpc>
              <a:spcBef>
                <a:spcPts val="500"/>
              </a:spcBef>
              <a:spcAft>
                <a:spcPts val="0"/>
              </a:spcAft>
              <a:buClr>
                <a:schemeClr val="dk1"/>
              </a:buClr>
              <a:buSzPts val="2000"/>
              <a:buChar char="•"/>
              <a:defRPr i="0" sz="2000" u="none" cap="none" strike="noStrike">
                <a:solidFill>
                  <a:schemeClr val="dk1"/>
                </a:solidFill>
              </a:defRPr>
            </a:lvl3pPr>
            <a:lvl4pPr indent="-342900" lvl="3" marL="1828800" marR="0" rtl="0" algn="l">
              <a:lnSpc>
                <a:spcPct val="90000"/>
              </a:lnSpc>
              <a:spcBef>
                <a:spcPts val="500"/>
              </a:spcBef>
              <a:spcAft>
                <a:spcPts val="0"/>
              </a:spcAft>
              <a:buClr>
                <a:schemeClr val="dk1"/>
              </a:buClr>
              <a:buSzPts val="1800"/>
              <a:buChar char="•"/>
              <a:defRPr i="0" sz="1800" u="none" cap="none" strike="noStrike">
                <a:solidFill>
                  <a:schemeClr val="dk1"/>
                </a:solidFill>
              </a:defRPr>
            </a:lvl4pPr>
            <a:lvl5pPr indent="-342900" lvl="4" marL="2286000" marR="0" rtl="0" algn="l">
              <a:lnSpc>
                <a:spcPct val="90000"/>
              </a:lnSpc>
              <a:spcBef>
                <a:spcPts val="500"/>
              </a:spcBef>
              <a:spcAft>
                <a:spcPts val="0"/>
              </a:spcAft>
              <a:buClr>
                <a:schemeClr val="dk1"/>
              </a:buClr>
              <a:buSzPts val="180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None/>
              <a:defRPr i="0" sz="1200" u="none" cap="none" strike="noStrike">
                <a:solidFill>
                  <a:srgbClr val="888888"/>
                </a:solidFill>
              </a:defRPr>
            </a:lvl1pPr>
            <a:lvl2pPr lvl="1" marR="0" rtl="0" algn="l">
              <a:lnSpc>
                <a:spcPct val="100000"/>
              </a:lnSpc>
              <a:spcBef>
                <a:spcPts val="0"/>
              </a:spcBef>
              <a:spcAft>
                <a:spcPts val="0"/>
              </a:spcAft>
              <a:buClr>
                <a:srgbClr val="000000"/>
              </a:buClr>
              <a:buSzPts val="1400"/>
              <a:buNone/>
              <a:defRPr i="0" sz="1800" u="none" cap="none" strike="noStrike">
                <a:solidFill>
                  <a:schemeClr val="dk1"/>
                </a:solidFill>
              </a:defRPr>
            </a:lvl2pPr>
            <a:lvl3pPr lvl="2" marR="0" rtl="0" algn="l">
              <a:lnSpc>
                <a:spcPct val="100000"/>
              </a:lnSpc>
              <a:spcBef>
                <a:spcPts val="0"/>
              </a:spcBef>
              <a:spcAft>
                <a:spcPts val="0"/>
              </a:spcAft>
              <a:buClr>
                <a:srgbClr val="000000"/>
              </a:buClr>
              <a:buSzPts val="1400"/>
              <a:buNone/>
              <a:defRPr i="0" sz="1800" u="none" cap="none" strike="noStrike">
                <a:solidFill>
                  <a:schemeClr val="dk1"/>
                </a:solidFill>
              </a:defRPr>
            </a:lvl3pPr>
            <a:lvl4pPr lvl="3" marR="0" rtl="0" algn="l">
              <a:lnSpc>
                <a:spcPct val="100000"/>
              </a:lnSpc>
              <a:spcBef>
                <a:spcPts val="0"/>
              </a:spcBef>
              <a:spcAft>
                <a:spcPts val="0"/>
              </a:spcAft>
              <a:buClr>
                <a:srgbClr val="000000"/>
              </a:buClr>
              <a:buSzPts val="1400"/>
              <a:buNone/>
              <a:defRPr i="0" sz="1800" u="none" cap="none" strike="noStrike">
                <a:solidFill>
                  <a:schemeClr val="dk1"/>
                </a:solidFill>
              </a:defRPr>
            </a:lvl4pPr>
            <a:lvl5pPr lvl="4" marR="0" rtl="0" algn="l">
              <a:lnSpc>
                <a:spcPct val="100000"/>
              </a:lnSpc>
              <a:spcBef>
                <a:spcPts val="0"/>
              </a:spcBef>
              <a:spcAft>
                <a:spcPts val="0"/>
              </a:spcAft>
              <a:buClr>
                <a:srgbClr val="000000"/>
              </a:buClr>
              <a:buSzPts val="1400"/>
              <a:buNone/>
              <a:defRPr i="0" sz="1800" u="none" cap="none" strike="noStrike">
                <a:solidFill>
                  <a:schemeClr val="dk1"/>
                </a:solidFill>
              </a:defRPr>
            </a:lvl5pPr>
            <a:lvl6pPr lvl="5" marR="0" rtl="0" algn="l">
              <a:lnSpc>
                <a:spcPct val="100000"/>
              </a:lnSpc>
              <a:spcBef>
                <a:spcPts val="0"/>
              </a:spcBef>
              <a:spcAft>
                <a:spcPts val="0"/>
              </a:spcAft>
              <a:buClr>
                <a:srgbClr val="000000"/>
              </a:buClr>
              <a:buSzPts val="1400"/>
              <a:buNone/>
              <a:defRPr i="0" sz="1800" u="none" cap="none" strike="noStrike">
                <a:solidFill>
                  <a:schemeClr val="dk1"/>
                </a:solidFill>
              </a:defRPr>
            </a:lvl6pPr>
            <a:lvl7pPr lvl="6" marR="0" rtl="0" algn="l">
              <a:lnSpc>
                <a:spcPct val="100000"/>
              </a:lnSpc>
              <a:spcBef>
                <a:spcPts val="0"/>
              </a:spcBef>
              <a:spcAft>
                <a:spcPts val="0"/>
              </a:spcAft>
              <a:buClr>
                <a:srgbClr val="000000"/>
              </a:buClr>
              <a:buSzPts val="1400"/>
              <a:buNone/>
              <a:defRPr i="0" sz="1800" u="none" cap="none" strike="noStrike">
                <a:solidFill>
                  <a:schemeClr val="dk1"/>
                </a:solidFill>
              </a:defRPr>
            </a:lvl7pPr>
            <a:lvl8pPr lvl="7" marR="0" rtl="0" algn="l">
              <a:lnSpc>
                <a:spcPct val="100000"/>
              </a:lnSpc>
              <a:spcBef>
                <a:spcPts val="0"/>
              </a:spcBef>
              <a:spcAft>
                <a:spcPts val="0"/>
              </a:spcAft>
              <a:buClr>
                <a:srgbClr val="000000"/>
              </a:buClr>
              <a:buSzPts val="1400"/>
              <a:buNone/>
              <a:defRPr i="0" sz="1800" u="none" cap="none" strike="noStrike">
                <a:solidFill>
                  <a:schemeClr val="dk1"/>
                </a:solidFill>
              </a:defRPr>
            </a:lvl8pPr>
            <a:lvl9pPr lvl="8" marR="0" rtl="0" algn="l">
              <a:lnSpc>
                <a:spcPct val="100000"/>
              </a:lnSpc>
              <a:spcBef>
                <a:spcPts val="0"/>
              </a:spcBef>
              <a:spcAft>
                <a:spcPts val="0"/>
              </a:spcAft>
              <a:buClr>
                <a:srgbClr val="000000"/>
              </a:buClr>
              <a:buSzPts val="1400"/>
              <a:buNone/>
              <a:defRPr i="0" sz="1800" u="none" cap="none" strike="noStrike">
                <a:solidFill>
                  <a:schemeClr val="dk1"/>
                </a:solidFill>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None/>
              <a:defRPr i="0" sz="1200" u="none" cap="none" strike="noStrike">
                <a:solidFill>
                  <a:srgbClr val="888888"/>
                </a:solidFill>
              </a:defRPr>
            </a:lvl1pPr>
            <a:lvl2pPr lvl="1" marR="0" rtl="0" algn="l">
              <a:lnSpc>
                <a:spcPct val="100000"/>
              </a:lnSpc>
              <a:spcBef>
                <a:spcPts val="0"/>
              </a:spcBef>
              <a:spcAft>
                <a:spcPts val="0"/>
              </a:spcAft>
              <a:buClr>
                <a:srgbClr val="000000"/>
              </a:buClr>
              <a:buSzPts val="1400"/>
              <a:buNone/>
              <a:defRPr i="0" sz="1800" u="none" cap="none" strike="noStrike">
                <a:solidFill>
                  <a:schemeClr val="dk1"/>
                </a:solidFill>
              </a:defRPr>
            </a:lvl2pPr>
            <a:lvl3pPr lvl="2" marR="0" rtl="0" algn="l">
              <a:lnSpc>
                <a:spcPct val="100000"/>
              </a:lnSpc>
              <a:spcBef>
                <a:spcPts val="0"/>
              </a:spcBef>
              <a:spcAft>
                <a:spcPts val="0"/>
              </a:spcAft>
              <a:buClr>
                <a:srgbClr val="000000"/>
              </a:buClr>
              <a:buSzPts val="1400"/>
              <a:buNone/>
              <a:defRPr i="0" sz="1800" u="none" cap="none" strike="noStrike">
                <a:solidFill>
                  <a:schemeClr val="dk1"/>
                </a:solidFill>
              </a:defRPr>
            </a:lvl3pPr>
            <a:lvl4pPr lvl="3" marR="0" rtl="0" algn="l">
              <a:lnSpc>
                <a:spcPct val="100000"/>
              </a:lnSpc>
              <a:spcBef>
                <a:spcPts val="0"/>
              </a:spcBef>
              <a:spcAft>
                <a:spcPts val="0"/>
              </a:spcAft>
              <a:buClr>
                <a:srgbClr val="000000"/>
              </a:buClr>
              <a:buSzPts val="1400"/>
              <a:buNone/>
              <a:defRPr i="0" sz="1800" u="none" cap="none" strike="noStrike">
                <a:solidFill>
                  <a:schemeClr val="dk1"/>
                </a:solidFill>
              </a:defRPr>
            </a:lvl4pPr>
            <a:lvl5pPr lvl="4" marR="0" rtl="0" algn="l">
              <a:lnSpc>
                <a:spcPct val="100000"/>
              </a:lnSpc>
              <a:spcBef>
                <a:spcPts val="0"/>
              </a:spcBef>
              <a:spcAft>
                <a:spcPts val="0"/>
              </a:spcAft>
              <a:buClr>
                <a:srgbClr val="000000"/>
              </a:buClr>
              <a:buSzPts val="1400"/>
              <a:buNone/>
              <a:defRPr i="0" sz="1800" u="none" cap="none" strike="noStrike">
                <a:solidFill>
                  <a:schemeClr val="dk1"/>
                </a:solidFill>
              </a:defRPr>
            </a:lvl5pPr>
            <a:lvl6pPr lvl="5" marR="0" rtl="0" algn="l">
              <a:lnSpc>
                <a:spcPct val="100000"/>
              </a:lnSpc>
              <a:spcBef>
                <a:spcPts val="0"/>
              </a:spcBef>
              <a:spcAft>
                <a:spcPts val="0"/>
              </a:spcAft>
              <a:buClr>
                <a:srgbClr val="000000"/>
              </a:buClr>
              <a:buSzPts val="1400"/>
              <a:buNone/>
              <a:defRPr i="0" sz="1800" u="none" cap="none" strike="noStrike">
                <a:solidFill>
                  <a:schemeClr val="dk1"/>
                </a:solidFill>
              </a:defRPr>
            </a:lvl6pPr>
            <a:lvl7pPr lvl="6" marR="0" rtl="0" algn="l">
              <a:lnSpc>
                <a:spcPct val="100000"/>
              </a:lnSpc>
              <a:spcBef>
                <a:spcPts val="0"/>
              </a:spcBef>
              <a:spcAft>
                <a:spcPts val="0"/>
              </a:spcAft>
              <a:buClr>
                <a:srgbClr val="000000"/>
              </a:buClr>
              <a:buSzPts val="1400"/>
              <a:buNone/>
              <a:defRPr i="0" sz="1800" u="none" cap="none" strike="noStrike">
                <a:solidFill>
                  <a:schemeClr val="dk1"/>
                </a:solidFill>
              </a:defRPr>
            </a:lvl7pPr>
            <a:lvl8pPr lvl="7" marR="0" rtl="0" algn="l">
              <a:lnSpc>
                <a:spcPct val="100000"/>
              </a:lnSpc>
              <a:spcBef>
                <a:spcPts val="0"/>
              </a:spcBef>
              <a:spcAft>
                <a:spcPts val="0"/>
              </a:spcAft>
              <a:buClr>
                <a:srgbClr val="000000"/>
              </a:buClr>
              <a:buSzPts val="1400"/>
              <a:buNone/>
              <a:defRPr i="0" sz="1800" u="none" cap="none" strike="noStrike">
                <a:solidFill>
                  <a:schemeClr val="dk1"/>
                </a:solidFill>
              </a:defRPr>
            </a:lvl8pPr>
            <a:lvl9pPr lvl="8" marR="0" rtl="0" algn="l">
              <a:lnSpc>
                <a:spcPct val="100000"/>
              </a:lnSpc>
              <a:spcBef>
                <a:spcPts val="0"/>
              </a:spcBef>
              <a:spcAft>
                <a:spcPts val="0"/>
              </a:spcAft>
              <a:buClr>
                <a:srgbClr val="000000"/>
              </a:buClr>
              <a:buSzPts val="1400"/>
              <a:buNone/>
              <a:defRPr i="0" sz="1800" u="none" cap="none" strike="noStrike">
                <a:solidFill>
                  <a:schemeClr val="dk1"/>
                </a:solidFill>
              </a:defRPr>
            </a:lvl9pPr>
          </a:lstStyle>
          <a:p/>
        </p:txBody>
      </p:sp>
      <p:sp>
        <p:nvSpPr>
          <p:cNvPr id="14" name="Google Shape;14;p14"/>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hyperlink" Target="https://arxiv.org/abs/2402.12656" TargetMode="External"/><Relationship Id="rId5" Type="http://schemas.openxmlformats.org/officeDocument/2006/relationships/hyperlink" Target="https://arxiv.org/abs/2410.0734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94B"/>
        </a:solidFill>
      </p:bgPr>
    </p:bg>
    <p:spTree>
      <p:nvGrpSpPr>
        <p:cNvPr id="81" name="Shape 81"/>
        <p:cNvGrpSpPr/>
        <p:nvPr/>
      </p:nvGrpSpPr>
      <p:grpSpPr>
        <a:xfrm>
          <a:off x="0" y="0"/>
          <a:ext cx="0" cy="0"/>
          <a:chOff x="0" y="0"/>
          <a:chExt cx="0" cy="0"/>
        </a:xfrm>
      </p:grpSpPr>
      <p:sp>
        <p:nvSpPr>
          <p:cNvPr id="82" name="Google Shape;82;p26"/>
          <p:cNvSpPr txBox="1"/>
          <p:nvPr/>
        </p:nvSpPr>
        <p:spPr>
          <a:xfrm>
            <a:off x="1134035" y="2553964"/>
            <a:ext cx="9924000" cy="230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4500">
                <a:solidFill>
                  <a:schemeClr val="lt1"/>
                </a:solidFill>
              </a:rPr>
              <a:t>Mixture of Experts</a:t>
            </a:r>
            <a:endParaRPr b="0" i="0" sz="45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lang="en-US" sz="2500">
                <a:solidFill>
                  <a:schemeClr val="lt1"/>
                </a:solidFill>
              </a:rPr>
              <a:t>CS598 FLA</a:t>
            </a:r>
            <a:endParaRPr/>
          </a:p>
          <a:p>
            <a:pPr indent="0" lvl="0" marL="0" marR="0" rtl="0" algn="ctr">
              <a:lnSpc>
                <a:spcPct val="100000"/>
              </a:lnSpc>
              <a:spcBef>
                <a:spcPts val="600"/>
              </a:spcBef>
              <a:spcAft>
                <a:spcPts val="0"/>
              </a:spcAft>
              <a:buNone/>
            </a:pPr>
            <a:r>
              <a:t/>
            </a:r>
            <a:endParaRPr b="0" i="0" sz="1800" u="none" cap="none" strike="noStrike">
              <a:solidFill>
                <a:schemeClr val="lt1"/>
              </a:solidFill>
              <a:latin typeface="Arial"/>
              <a:ea typeface="Arial"/>
              <a:cs typeface="Arial"/>
              <a:sym typeface="Arial"/>
            </a:endParaRPr>
          </a:p>
          <a:p>
            <a:pPr indent="0" lvl="0" marL="0" rtl="0" algn="ctr">
              <a:spcBef>
                <a:spcPts val="600"/>
              </a:spcBef>
              <a:spcAft>
                <a:spcPts val="0"/>
              </a:spcAft>
              <a:buClr>
                <a:schemeClr val="dk1"/>
              </a:buClr>
              <a:buSzPts val="1100"/>
              <a:buFont typeface="Arial"/>
              <a:buNone/>
            </a:pPr>
            <a:r>
              <a:rPr lang="en-US" sz="1800">
                <a:solidFill>
                  <a:schemeClr val="lt1"/>
                </a:solidFill>
              </a:rPr>
              <a:t>Keshav Agarwal, Evan Chen, Sanjay Pokkali, Chongbin Yao, Wendi Zhao</a:t>
            </a:r>
            <a:endParaRPr sz="1800">
              <a:solidFill>
                <a:schemeClr val="lt1"/>
              </a:solidFill>
            </a:endParaRPr>
          </a:p>
          <a:p>
            <a:pPr indent="0" lvl="0" marL="0" marR="0" rtl="0" algn="l">
              <a:lnSpc>
                <a:spcPct val="100000"/>
              </a:lnSpc>
              <a:spcBef>
                <a:spcPts val="600"/>
              </a:spcBef>
              <a:spcAft>
                <a:spcPts val="0"/>
              </a:spcAft>
              <a:buNone/>
            </a:pPr>
            <a:r>
              <a:t/>
            </a:r>
            <a:endParaRPr sz="1800">
              <a:solidFill>
                <a:schemeClr val="lt1"/>
              </a:solidFill>
            </a:endParaRPr>
          </a:p>
        </p:txBody>
      </p:sp>
      <p:sp>
        <p:nvSpPr>
          <p:cNvPr id="83" name="Google Shape;83;p26"/>
          <p:cNvSpPr txBox="1"/>
          <p:nvPr/>
        </p:nvSpPr>
        <p:spPr>
          <a:xfrm>
            <a:off x="3922059" y="5413888"/>
            <a:ext cx="4347882"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rPr>
              <a:t>February 7th, 2025</a:t>
            </a:r>
            <a:endParaRPr b="0" i="0" sz="1800" u="none" cap="none" strike="noStrike">
              <a:solidFill>
                <a:schemeClr val="lt1"/>
              </a:solidFill>
              <a:latin typeface="Arial"/>
              <a:ea typeface="Arial"/>
              <a:cs typeface="Arial"/>
              <a:sym typeface="Arial"/>
            </a:endParaRPr>
          </a:p>
        </p:txBody>
      </p:sp>
      <p:pic>
        <p:nvPicPr>
          <p:cNvPr id="84" name="Google Shape;84;p26"/>
          <p:cNvPicPr preferRelativeResize="0"/>
          <p:nvPr/>
        </p:nvPicPr>
        <p:blipFill rotWithShape="1">
          <a:blip r:embed="rId3">
            <a:alphaModFix/>
          </a:blip>
          <a:srcRect b="0" l="0" r="0" t="0"/>
          <a:stretch/>
        </p:blipFill>
        <p:spPr>
          <a:xfrm>
            <a:off x="4641007" y="1004743"/>
            <a:ext cx="2909982" cy="754664"/>
          </a:xfrm>
          <a:prstGeom prst="rect">
            <a:avLst/>
          </a:prstGeom>
          <a:noFill/>
          <a:ln>
            <a:noFill/>
          </a:ln>
        </p:spPr>
      </p:pic>
      <p:sp>
        <p:nvSpPr>
          <p:cNvPr id="85" name="Google Shape;85;p26"/>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2ff5f49ad9_0_168"/>
          <p:cNvSpPr txBox="1"/>
          <p:nvPr>
            <p:ph idx="1" type="body"/>
          </p:nvPr>
        </p:nvSpPr>
        <p:spPr>
          <a:xfrm>
            <a:off x="376809" y="12580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Dataset: 1 BILLION WORD LANGUAGE MODELING BENCHMARK</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rgbClr val="E84B36"/>
              </a:solidFill>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t>T</a:t>
            </a:r>
            <a:r>
              <a:rPr lang="en-US" sz="1800">
                <a:latin typeface="Arial"/>
                <a:ea typeface="Arial"/>
                <a:cs typeface="Arial"/>
                <a:sym typeface="Arial"/>
              </a:rPr>
              <a:t>wo stacked LSTMs with an MoE layer between them.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t>F</a:t>
            </a:r>
            <a:r>
              <a:rPr lang="en-US" sz="1800">
                <a:latin typeface="Arial"/>
                <a:ea typeface="Arial"/>
                <a:cs typeface="Arial"/>
                <a:sym typeface="Arial"/>
              </a:rPr>
              <a:t>lat and hierarchical MoE tested with varying number of experts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Each expert has 1 million parameters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In each MoE layer, 4 experts were active per input</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18" name="Google Shape;218;g32ff5f49ad9_0_16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19" name="Google Shape;219;g32ff5f49ad9_0_16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Sparsely-Gated MoE Experiments (1)</a:t>
            </a:r>
            <a:endParaRPr b="0" i="0" sz="2400" u="none" cap="none" strike="noStrike">
              <a:solidFill>
                <a:schemeClr val="lt1"/>
              </a:solidFill>
              <a:latin typeface="Arial"/>
              <a:ea typeface="Arial"/>
              <a:cs typeface="Arial"/>
              <a:sym typeface="Arial"/>
            </a:endParaRPr>
          </a:p>
        </p:txBody>
      </p:sp>
      <p:pic>
        <p:nvPicPr>
          <p:cNvPr id="220" name="Google Shape;220;g32ff5f49ad9_0_16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21" name="Google Shape;221;g32ff5f49ad9_0_16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222" name="Google Shape;222;g32ff5f49ad9_0_16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223" name="Google Shape;223;g32ff5f49ad9_0_168"/>
          <p:cNvGrpSpPr/>
          <p:nvPr/>
        </p:nvGrpSpPr>
        <p:grpSpPr>
          <a:xfrm>
            <a:off x="2622925" y="6601537"/>
            <a:ext cx="6677215" cy="70500"/>
            <a:chOff x="2589675" y="6601537"/>
            <a:chExt cx="6677215" cy="70500"/>
          </a:xfrm>
        </p:grpSpPr>
        <p:cxnSp>
          <p:nvCxnSpPr>
            <p:cNvPr id="224" name="Google Shape;224;g32ff5f49ad9_0_16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25" name="Google Shape;225;g32ff5f49ad9_0_16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226" name="Google Shape;226;g32ff5f49ad9_0_168"/>
          <p:cNvPicPr preferRelativeResize="0"/>
          <p:nvPr/>
        </p:nvPicPr>
        <p:blipFill rotWithShape="1">
          <a:blip r:embed="rId4">
            <a:alphaModFix/>
          </a:blip>
          <a:srcRect b="28525" l="0" r="0" t="0"/>
          <a:stretch/>
        </p:blipFill>
        <p:spPr>
          <a:xfrm>
            <a:off x="2021225" y="3417025"/>
            <a:ext cx="7888551" cy="2661675"/>
          </a:xfrm>
          <a:prstGeom prst="rect">
            <a:avLst/>
          </a:prstGeom>
          <a:noFill/>
          <a:ln>
            <a:noFill/>
          </a:ln>
        </p:spPr>
      </p:pic>
      <p:sp>
        <p:nvSpPr>
          <p:cNvPr id="227" name="Google Shape;227;g32ff5f49ad9_0_16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2ff5f49ad9_0_183"/>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400">
                <a:solidFill>
                  <a:srgbClr val="E84B36"/>
                </a:solidFill>
                <a:latin typeface="Arial"/>
                <a:ea typeface="Arial"/>
                <a:cs typeface="Arial"/>
                <a:sym typeface="Arial"/>
              </a:rPr>
              <a:t>Dataset: 100 BILLION WORD GOOGLE NEWS CORPUS</a:t>
            </a:r>
            <a:endParaRPr b="1" sz="18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rgbClr val="E84B36"/>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Figure 3 shows test perplexity as a function of capacity after training on 10 billion words (top line) and 100 billion words (bottom line)</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Test perplexity improves till a certain number of experts then degrades. May be due to too much sparsity</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33" name="Google Shape;233;g32ff5f49ad9_0_18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34" name="Google Shape;234;g32ff5f49ad9_0_18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Sparsely-Gated MoE Experiments (2)</a:t>
            </a:r>
            <a:endParaRPr b="0" i="0" sz="2400" u="none" cap="none" strike="noStrike">
              <a:solidFill>
                <a:schemeClr val="lt1"/>
              </a:solidFill>
              <a:latin typeface="Arial"/>
              <a:ea typeface="Arial"/>
              <a:cs typeface="Arial"/>
              <a:sym typeface="Arial"/>
            </a:endParaRPr>
          </a:p>
        </p:txBody>
      </p:sp>
      <p:pic>
        <p:nvPicPr>
          <p:cNvPr id="235" name="Google Shape;235;g32ff5f49ad9_0_18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36" name="Google Shape;236;g32ff5f49ad9_0_18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237" name="Google Shape;237;g32ff5f49ad9_0_18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238" name="Google Shape;238;g32ff5f49ad9_0_183"/>
          <p:cNvGrpSpPr/>
          <p:nvPr/>
        </p:nvGrpSpPr>
        <p:grpSpPr>
          <a:xfrm>
            <a:off x="2622925" y="6601537"/>
            <a:ext cx="6677215" cy="70500"/>
            <a:chOff x="2589675" y="6601537"/>
            <a:chExt cx="6677215" cy="70500"/>
          </a:xfrm>
        </p:grpSpPr>
        <p:cxnSp>
          <p:nvCxnSpPr>
            <p:cNvPr id="239" name="Google Shape;239;g32ff5f49ad9_0_18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40" name="Google Shape;240;g32ff5f49ad9_0_18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241" name="Google Shape;241;g32ff5f49ad9_0_183"/>
          <p:cNvPicPr preferRelativeResize="0"/>
          <p:nvPr/>
        </p:nvPicPr>
        <p:blipFill>
          <a:blip r:embed="rId4">
            <a:alphaModFix/>
          </a:blip>
          <a:stretch>
            <a:fillRect/>
          </a:stretch>
        </p:blipFill>
        <p:spPr>
          <a:xfrm>
            <a:off x="2328462" y="3141250"/>
            <a:ext cx="7535077" cy="3014025"/>
          </a:xfrm>
          <a:prstGeom prst="rect">
            <a:avLst/>
          </a:prstGeom>
          <a:noFill/>
          <a:ln>
            <a:noFill/>
          </a:ln>
        </p:spPr>
      </p:pic>
      <p:sp>
        <p:nvSpPr>
          <p:cNvPr id="242" name="Google Shape;242;g32ff5f49ad9_0_183"/>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2ff5f49ad9_0_199"/>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400">
                <a:solidFill>
                  <a:srgbClr val="E84B36"/>
                </a:solidFill>
                <a:latin typeface="Arial"/>
                <a:ea typeface="Arial"/>
                <a:cs typeface="Arial"/>
                <a:sym typeface="Arial"/>
              </a:rPr>
              <a:t>MACHINE TRANSLATION (SINGLE LANGUAGE PAIR)</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rgbClr val="E84B36"/>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t>M</a:t>
            </a:r>
            <a:r>
              <a:rPr lang="en-US" sz="1800">
                <a:latin typeface="Arial"/>
                <a:ea typeface="Arial"/>
                <a:cs typeface="Arial"/>
                <a:sym typeface="Arial"/>
              </a:rPr>
              <a:t>odified version of GMNT Model</a:t>
            </a:r>
            <a:r>
              <a:rPr lang="en-US" sz="1800"/>
              <a:t> with </a:t>
            </a:r>
            <a:r>
              <a:rPr lang="en-US" sz="1800">
                <a:latin typeface="Arial"/>
                <a:ea typeface="Arial"/>
                <a:cs typeface="Arial"/>
                <a:sym typeface="Arial"/>
              </a:rPr>
              <a:t>reduced number of LSTM layers in the encoder and decoder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They inserted MoE layers in both the encoder (between layers 2 and 3) and the decoder (between layers 1 and 2)</a:t>
            </a:r>
            <a:endParaRPr sz="1800"/>
          </a:p>
          <a:p>
            <a:pPr indent="-342900" lvl="1" marL="914400" rtl="0" algn="l">
              <a:lnSpc>
                <a:spcPct val="100000"/>
              </a:lnSpc>
              <a:spcBef>
                <a:spcPts val="0"/>
              </a:spcBef>
              <a:spcAft>
                <a:spcPts val="0"/>
              </a:spcAft>
              <a:buSzPts val="1800"/>
              <a:buChar char="○"/>
            </a:pPr>
            <a:r>
              <a:rPr lang="en-US" sz="1800">
                <a:latin typeface="Arial"/>
                <a:ea typeface="Arial"/>
                <a:cs typeface="Arial"/>
                <a:sym typeface="Arial"/>
              </a:rPr>
              <a:t>Each MoE layer consisted of 2048 experts with around 2 million parameters each</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48" name="Google Shape;248;g32ff5f49ad9_0_19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49" name="Google Shape;249;g32ff5f49ad9_0_19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Sparsely-Gated MoE Experiments (3)</a:t>
            </a:r>
            <a:endParaRPr b="0" i="0" sz="2400" u="none" cap="none" strike="noStrike">
              <a:solidFill>
                <a:schemeClr val="lt1"/>
              </a:solidFill>
              <a:latin typeface="Arial"/>
              <a:ea typeface="Arial"/>
              <a:cs typeface="Arial"/>
              <a:sym typeface="Arial"/>
            </a:endParaRPr>
          </a:p>
        </p:txBody>
      </p:sp>
      <p:pic>
        <p:nvPicPr>
          <p:cNvPr id="250" name="Google Shape;250;g32ff5f49ad9_0_19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51" name="Google Shape;251;g32ff5f49ad9_0_19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252" name="Google Shape;252;g32ff5f49ad9_0_19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253" name="Google Shape;253;g32ff5f49ad9_0_199"/>
          <p:cNvGrpSpPr/>
          <p:nvPr/>
        </p:nvGrpSpPr>
        <p:grpSpPr>
          <a:xfrm>
            <a:off x="2622925" y="6601537"/>
            <a:ext cx="6677215" cy="70500"/>
            <a:chOff x="2589675" y="6601537"/>
            <a:chExt cx="6677215" cy="70500"/>
          </a:xfrm>
        </p:grpSpPr>
        <p:cxnSp>
          <p:nvCxnSpPr>
            <p:cNvPr id="254" name="Google Shape;254;g32ff5f49ad9_0_19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55" name="Google Shape;255;g32ff5f49ad9_0_19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256" name="Google Shape;256;g32ff5f49ad9_0_199"/>
          <p:cNvPicPr preferRelativeResize="0"/>
          <p:nvPr/>
        </p:nvPicPr>
        <p:blipFill>
          <a:blip r:embed="rId4">
            <a:alphaModFix/>
          </a:blip>
          <a:stretch>
            <a:fillRect/>
          </a:stretch>
        </p:blipFill>
        <p:spPr>
          <a:xfrm>
            <a:off x="2100300" y="3449272"/>
            <a:ext cx="7991398" cy="2629800"/>
          </a:xfrm>
          <a:prstGeom prst="rect">
            <a:avLst/>
          </a:prstGeom>
          <a:noFill/>
          <a:ln>
            <a:noFill/>
          </a:ln>
        </p:spPr>
      </p:pic>
      <p:sp>
        <p:nvSpPr>
          <p:cNvPr id="257" name="Google Shape;257;g32ff5f49ad9_0_19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2ff5f49ad9_0_215"/>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400">
                <a:solidFill>
                  <a:srgbClr val="E84B36"/>
                </a:solidFill>
                <a:latin typeface="Arial"/>
                <a:ea typeface="Arial"/>
                <a:cs typeface="Arial"/>
                <a:sym typeface="Arial"/>
              </a:rPr>
              <a:t>MACHINE TRANSLATION (SINGLE LANGUAGE PAIR)</a:t>
            </a:r>
            <a:endParaRPr b="1" sz="1800">
              <a:solidFill>
                <a:schemeClr val="dk1"/>
              </a:solidFill>
              <a:latin typeface="Arial"/>
              <a:ea typeface="Arial"/>
              <a:cs typeface="Arial"/>
              <a:sym typeface="Arial"/>
            </a:endParaRPr>
          </a:p>
        </p:txBody>
      </p:sp>
      <p:sp>
        <p:nvSpPr>
          <p:cNvPr id="263" name="Google Shape;263;g32ff5f49ad9_0_21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64" name="Google Shape;264;g32ff5f49ad9_0_21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Sparsely-Gated MoE Experiments (3, Cont.)</a:t>
            </a:r>
            <a:endParaRPr b="0" i="0" sz="2400" u="none" cap="none" strike="noStrike">
              <a:solidFill>
                <a:schemeClr val="lt1"/>
              </a:solidFill>
              <a:latin typeface="Arial"/>
              <a:ea typeface="Arial"/>
              <a:cs typeface="Arial"/>
              <a:sym typeface="Arial"/>
            </a:endParaRPr>
          </a:p>
        </p:txBody>
      </p:sp>
      <p:pic>
        <p:nvPicPr>
          <p:cNvPr id="265" name="Google Shape;265;g32ff5f49ad9_0_215"/>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66" name="Google Shape;266;g32ff5f49ad9_0_21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267" name="Google Shape;267;g32ff5f49ad9_0_21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268" name="Google Shape;268;g32ff5f49ad9_0_215"/>
          <p:cNvGrpSpPr/>
          <p:nvPr/>
        </p:nvGrpSpPr>
        <p:grpSpPr>
          <a:xfrm>
            <a:off x="2622925" y="6601537"/>
            <a:ext cx="6677215" cy="70500"/>
            <a:chOff x="2589675" y="6601537"/>
            <a:chExt cx="6677215" cy="70500"/>
          </a:xfrm>
        </p:grpSpPr>
        <p:cxnSp>
          <p:nvCxnSpPr>
            <p:cNvPr id="269" name="Google Shape;269;g32ff5f49ad9_0_215"/>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70" name="Google Shape;270;g32ff5f49ad9_0_215"/>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271" name="Google Shape;271;g32ff5f49ad9_0_215"/>
          <p:cNvPicPr preferRelativeResize="0"/>
          <p:nvPr/>
        </p:nvPicPr>
        <p:blipFill>
          <a:blip r:embed="rId4">
            <a:alphaModFix/>
          </a:blip>
          <a:stretch>
            <a:fillRect/>
          </a:stretch>
        </p:blipFill>
        <p:spPr>
          <a:xfrm>
            <a:off x="1581175" y="2026225"/>
            <a:ext cx="9029625" cy="3783725"/>
          </a:xfrm>
          <a:prstGeom prst="rect">
            <a:avLst/>
          </a:prstGeom>
          <a:noFill/>
          <a:ln>
            <a:noFill/>
          </a:ln>
        </p:spPr>
      </p:pic>
      <p:sp>
        <p:nvSpPr>
          <p:cNvPr id="272" name="Google Shape;272;g32ff5f49ad9_0_215"/>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2ff5f49ad9_0_246"/>
          <p:cNvSpPr txBox="1"/>
          <p:nvPr>
            <p:ph idx="1" type="body"/>
          </p:nvPr>
        </p:nvSpPr>
        <p:spPr>
          <a:xfrm>
            <a:off x="376800" y="1258078"/>
            <a:ext cx="11177400" cy="140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Limited Scope</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400">
              <a:solidFill>
                <a:srgbClr val="E84B36"/>
              </a:solidFill>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t>Scope</a:t>
            </a:r>
            <a:r>
              <a:rPr lang="en-US" sz="1800">
                <a:latin typeface="Arial"/>
                <a:ea typeface="Arial"/>
                <a:cs typeface="Arial"/>
                <a:sym typeface="Arial"/>
              </a:rPr>
              <a:t> of MoE primarily in NLP because of the use of encoders and decoders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Limited exploration in other </a:t>
            </a:r>
            <a:r>
              <a:rPr b="1" lang="en-US" sz="1800"/>
              <a:t>domains</a:t>
            </a:r>
            <a:r>
              <a:rPr lang="en-US" sz="1800">
                <a:latin typeface="Arial"/>
                <a:ea typeface="Arial"/>
                <a:cs typeface="Arial"/>
                <a:sym typeface="Arial"/>
              </a:rPr>
              <a:t> and applications</a:t>
            </a:r>
            <a:endParaRPr sz="1800">
              <a:latin typeface="Arial"/>
              <a:ea typeface="Arial"/>
              <a:cs typeface="Arial"/>
              <a:sym typeface="Arial"/>
            </a:endParaRPr>
          </a:p>
          <a:p>
            <a:pPr indent="0" lvl="0" marL="0" rtl="0" algn="l">
              <a:lnSpc>
                <a:spcPct val="100000"/>
              </a:lnSpc>
              <a:spcBef>
                <a:spcPts val="0"/>
              </a:spcBef>
              <a:spcAft>
                <a:spcPts val="0"/>
              </a:spcAft>
              <a:buSzPts val="1100"/>
              <a:buNone/>
            </a:pPr>
            <a:r>
              <a:t/>
            </a:r>
            <a:endParaRPr b="1" sz="2400">
              <a:solidFill>
                <a:srgbClr val="E84B36"/>
              </a:solidFill>
              <a:latin typeface="Arial"/>
              <a:ea typeface="Arial"/>
              <a:cs typeface="Arial"/>
              <a:sym typeface="Arial"/>
            </a:endParaRPr>
          </a:p>
        </p:txBody>
      </p:sp>
      <p:sp>
        <p:nvSpPr>
          <p:cNvPr id="278" name="Google Shape;278;g32ff5f49ad9_0_24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79" name="Google Shape;279;g32ff5f49ad9_0_24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Drawbacks of MoE</a:t>
            </a:r>
            <a:endParaRPr b="0" i="0" sz="2400" u="none" cap="none" strike="noStrike">
              <a:solidFill>
                <a:schemeClr val="lt1"/>
              </a:solidFill>
              <a:latin typeface="Arial"/>
              <a:ea typeface="Arial"/>
              <a:cs typeface="Arial"/>
              <a:sym typeface="Arial"/>
            </a:endParaRPr>
          </a:p>
        </p:txBody>
      </p:sp>
      <p:pic>
        <p:nvPicPr>
          <p:cNvPr id="280" name="Google Shape;280;g32ff5f49ad9_0_246"/>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81" name="Google Shape;281;g32ff5f49ad9_0_24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282" name="Google Shape;282;g32ff5f49ad9_0_24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283" name="Google Shape;283;g32ff5f49ad9_0_246"/>
          <p:cNvGrpSpPr/>
          <p:nvPr/>
        </p:nvGrpSpPr>
        <p:grpSpPr>
          <a:xfrm>
            <a:off x="2622925" y="6601537"/>
            <a:ext cx="6677215" cy="70500"/>
            <a:chOff x="2589675" y="6601537"/>
            <a:chExt cx="6677215" cy="70500"/>
          </a:xfrm>
        </p:grpSpPr>
        <p:cxnSp>
          <p:nvCxnSpPr>
            <p:cNvPr id="284" name="Google Shape;284;g32ff5f49ad9_0_246"/>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85" name="Google Shape;285;g32ff5f49ad9_0_246"/>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286" name="Google Shape;286;g32ff5f49ad9_0_246"/>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87" name="Google Shape;287;g32ff5f49ad9_0_246"/>
          <p:cNvSpPr txBox="1"/>
          <p:nvPr/>
        </p:nvSpPr>
        <p:spPr>
          <a:xfrm>
            <a:off x="378375" y="2594300"/>
            <a:ext cx="11179200" cy="15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US" sz="2400">
                <a:solidFill>
                  <a:srgbClr val="15264B"/>
                </a:solidFill>
              </a:rPr>
              <a:t>Massive Memory Requirement</a:t>
            </a:r>
            <a:endParaRPr b="1" sz="1800">
              <a:solidFill>
                <a:schemeClr val="dk1"/>
              </a:solidFill>
            </a:endParaRPr>
          </a:p>
          <a:p>
            <a:pPr indent="0" lvl="0" marL="0" rtl="0" algn="l">
              <a:spcBef>
                <a:spcPts val="0"/>
              </a:spcBef>
              <a:spcAft>
                <a:spcPts val="0"/>
              </a:spcAft>
              <a:buClr>
                <a:schemeClr val="dk1"/>
              </a:buClr>
              <a:buSzPts val="3000"/>
              <a:buFont typeface="Arial"/>
              <a:buNone/>
            </a:pPr>
            <a:r>
              <a:t/>
            </a:r>
            <a:endParaRPr b="1">
              <a:solidFill>
                <a:srgbClr val="E84B36"/>
              </a:solidFill>
            </a:endParaRPr>
          </a:p>
          <a:p>
            <a:pPr indent="-342900" lvl="0" marL="457200" rtl="0" algn="l">
              <a:spcBef>
                <a:spcPts val="0"/>
              </a:spcBef>
              <a:spcAft>
                <a:spcPts val="0"/>
              </a:spcAft>
              <a:buClr>
                <a:schemeClr val="dk1"/>
              </a:buClr>
              <a:buSzPts val="1800"/>
              <a:buChar char="●"/>
            </a:pPr>
            <a:r>
              <a:rPr lang="en-US" sz="1800">
                <a:solidFill>
                  <a:schemeClr val="dk1"/>
                </a:solidFill>
              </a:rPr>
              <a:t>MoE’s require significantly more </a:t>
            </a:r>
            <a:r>
              <a:rPr b="1" lang="en-US" sz="1800">
                <a:solidFill>
                  <a:schemeClr val="dk1"/>
                </a:solidFill>
              </a:rPr>
              <a:t>total</a:t>
            </a:r>
            <a:r>
              <a:rPr lang="en-US" sz="1800">
                <a:solidFill>
                  <a:schemeClr val="dk1"/>
                </a:solidFill>
              </a:rPr>
              <a:t> </a:t>
            </a:r>
            <a:r>
              <a:rPr b="1" lang="en-US" sz="1800">
                <a:solidFill>
                  <a:schemeClr val="dk1"/>
                </a:solidFill>
              </a:rPr>
              <a:t>parameters</a:t>
            </a:r>
            <a:r>
              <a:rPr lang="en-US" sz="1800">
                <a:solidFill>
                  <a:schemeClr val="dk1"/>
                </a:solidFill>
              </a:rPr>
              <a:t> than their dense counterparts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MoEs generally are less </a:t>
            </a:r>
            <a:r>
              <a:rPr b="1" lang="en-US" sz="1800">
                <a:solidFill>
                  <a:schemeClr val="dk1"/>
                </a:solidFill>
              </a:rPr>
              <a:t>parameter</a:t>
            </a:r>
            <a:r>
              <a:rPr lang="en-US" sz="1800">
                <a:solidFill>
                  <a:schemeClr val="dk1"/>
                </a:solidFill>
              </a:rPr>
              <a:t> </a:t>
            </a:r>
            <a:r>
              <a:rPr b="1" lang="en-US" sz="1800">
                <a:solidFill>
                  <a:schemeClr val="dk1"/>
                </a:solidFill>
              </a:rPr>
              <a:t>efficient</a:t>
            </a:r>
            <a:r>
              <a:rPr lang="en-US" sz="1800">
                <a:solidFill>
                  <a:schemeClr val="dk1"/>
                </a:solidFill>
              </a:rPr>
              <a:t> compared to equally dense networks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Model size and parameter inefficiency leads to </a:t>
            </a:r>
            <a:r>
              <a:rPr b="1" lang="en-US" sz="1800">
                <a:solidFill>
                  <a:schemeClr val="dk1"/>
                </a:solidFill>
              </a:rPr>
              <a:t>memory</a:t>
            </a:r>
            <a:r>
              <a:rPr lang="en-US" sz="1800">
                <a:solidFill>
                  <a:schemeClr val="dk1"/>
                </a:solidFill>
              </a:rPr>
              <a:t> challenges in training and interference </a:t>
            </a:r>
            <a:endParaRPr sz="2800">
              <a:solidFill>
                <a:schemeClr val="dk1"/>
              </a:solidFill>
            </a:endParaRPr>
          </a:p>
        </p:txBody>
      </p:sp>
      <p:sp>
        <p:nvSpPr>
          <p:cNvPr id="288" name="Google Shape;288;g32ff5f49ad9_0_246"/>
          <p:cNvSpPr txBox="1"/>
          <p:nvPr/>
        </p:nvSpPr>
        <p:spPr>
          <a:xfrm>
            <a:off x="378375" y="4310125"/>
            <a:ext cx="11533500" cy="1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US" sz="2400">
                <a:solidFill>
                  <a:srgbClr val="E84B36"/>
                </a:solidFill>
              </a:rPr>
              <a:t>Limited Inference</a:t>
            </a:r>
            <a:endParaRPr b="1" sz="2400">
              <a:solidFill>
                <a:srgbClr val="E84B36"/>
              </a:solidFill>
            </a:endParaRPr>
          </a:p>
          <a:p>
            <a:pPr indent="0" lvl="0" marL="0" rtl="0" algn="l">
              <a:spcBef>
                <a:spcPts val="0"/>
              </a:spcBef>
              <a:spcAft>
                <a:spcPts val="0"/>
              </a:spcAft>
              <a:buClr>
                <a:schemeClr val="dk1"/>
              </a:buClr>
              <a:buSzPts val="3000"/>
              <a:buFont typeface="Arial"/>
              <a:buNone/>
            </a:pPr>
            <a:r>
              <a:t/>
            </a:r>
            <a:endParaRPr b="1">
              <a:solidFill>
                <a:srgbClr val="E84B36"/>
              </a:solidFill>
            </a:endParaRPr>
          </a:p>
          <a:p>
            <a:pPr indent="-342900" lvl="0" marL="457200" rtl="0" algn="l">
              <a:spcBef>
                <a:spcPts val="0"/>
              </a:spcBef>
              <a:spcAft>
                <a:spcPts val="0"/>
              </a:spcAft>
              <a:buClr>
                <a:schemeClr val="dk1"/>
              </a:buClr>
              <a:buSzPts val="1800"/>
              <a:buChar char="●"/>
            </a:pPr>
            <a:r>
              <a:rPr lang="en-US" sz="1800">
                <a:solidFill>
                  <a:schemeClr val="dk1"/>
                </a:solidFill>
              </a:rPr>
              <a:t>Fast inference using MoEs is challenging because of the large model size and poor parameter </a:t>
            </a:r>
            <a:r>
              <a:rPr b="1" lang="en-US" sz="1800">
                <a:solidFill>
                  <a:schemeClr val="dk1"/>
                </a:solidFill>
              </a:rPr>
              <a:t>efficiency</a:t>
            </a:r>
            <a:endParaRPr b="1"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Large parameter models usually require </a:t>
            </a:r>
            <a:r>
              <a:rPr b="1" lang="en-US" sz="1800">
                <a:solidFill>
                  <a:schemeClr val="dk1"/>
                </a:solidFill>
              </a:rPr>
              <a:t>&gt;1 GPU</a:t>
            </a:r>
            <a:r>
              <a:rPr lang="en-US" sz="1800">
                <a:solidFill>
                  <a:schemeClr val="dk1"/>
                </a:solidFill>
              </a:rPr>
              <a:t> and Multi-GPU interference not designed for MoE</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Inference is usually </a:t>
            </a:r>
            <a:r>
              <a:rPr b="1" lang="en-US" sz="1800">
                <a:solidFill>
                  <a:schemeClr val="dk1"/>
                </a:solidFill>
              </a:rPr>
              <a:t>memory</a:t>
            </a:r>
            <a:r>
              <a:rPr lang="en-US" sz="1800">
                <a:solidFill>
                  <a:schemeClr val="dk1"/>
                </a:solidFill>
              </a:rPr>
              <a:t> bandwidth bounded so MoEs have much higher memory bandwidth requirement</a:t>
            </a:r>
            <a:endParaRPr sz="1800">
              <a:solidFill>
                <a:schemeClr val="dk1"/>
              </a:solidFill>
            </a:endParaRPr>
          </a:p>
          <a:p>
            <a:pPr indent="0" lvl="0" marL="0" rtl="0" algn="l">
              <a:spcBef>
                <a:spcPts val="0"/>
              </a:spcBef>
              <a:spcAft>
                <a:spcPts val="0"/>
              </a:spcAft>
              <a:buClr>
                <a:schemeClr val="dk1"/>
              </a:buClr>
              <a:buSzPts val="30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94B"/>
        </a:solidFill>
      </p:bgPr>
    </p:bg>
    <p:spTree>
      <p:nvGrpSpPr>
        <p:cNvPr id="292" name="Shape 292"/>
        <p:cNvGrpSpPr/>
        <p:nvPr/>
      </p:nvGrpSpPr>
      <p:grpSpPr>
        <a:xfrm>
          <a:off x="0" y="0"/>
          <a:ext cx="0" cy="0"/>
          <a:chOff x="0" y="0"/>
          <a:chExt cx="0" cy="0"/>
        </a:xfrm>
      </p:grpSpPr>
      <p:sp>
        <p:nvSpPr>
          <p:cNvPr id="293" name="Google Shape;293;g32ff5f49ad9_0_264"/>
          <p:cNvSpPr txBox="1"/>
          <p:nvPr/>
        </p:nvSpPr>
        <p:spPr>
          <a:xfrm>
            <a:off x="235350" y="2308800"/>
            <a:ext cx="11721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Solutions / Improvements?</a:t>
            </a:r>
            <a:endParaRPr b="0" i="0" sz="1400" u="none" cap="none" strike="noStrike">
              <a:solidFill>
                <a:srgbClr val="000000"/>
              </a:solidFill>
              <a:latin typeface="Arial"/>
              <a:ea typeface="Arial"/>
              <a:cs typeface="Arial"/>
              <a:sym typeface="Arial"/>
            </a:endParaRPr>
          </a:p>
        </p:txBody>
      </p:sp>
      <p:sp>
        <p:nvSpPr>
          <p:cNvPr id="294" name="Google Shape;294;g32ff5f49ad9_0_264"/>
          <p:cNvSpPr txBox="1"/>
          <p:nvPr/>
        </p:nvSpPr>
        <p:spPr>
          <a:xfrm>
            <a:off x="1441528" y="4026005"/>
            <a:ext cx="9309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rPr>
              <a:t>Our second required reading lists a few!</a:t>
            </a:r>
            <a:endParaRPr b="0" i="0" sz="1800" u="none" cap="none" strike="noStrike">
              <a:solidFill>
                <a:schemeClr val="lt1"/>
              </a:solidFill>
              <a:latin typeface="Arial"/>
              <a:ea typeface="Arial"/>
              <a:cs typeface="Arial"/>
              <a:sym typeface="Arial"/>
            </a:endParaRPr>
          </a:p>
        </p:txBody>
      </p:sp>
      <p:grpSp>
        <p:nvGrpSpPr>
          <p:cNvPr id="295" name="Google Shape;295;g32ff5f49ad9_0_264"/>
          <p:cNvGrpSpPr/>
          <p:nvPr/>
        </p:nvGrpSpPr>
        <p:grpSpPr>
          <a:xfrm>
            <a:off x="3943790" y="3470714"/>
            <a:ext cx="3861636" cy="322845"/>
            <a:chOff x="3943790" y="2676939"/>
            <a:chExt cx="3861636" cy="322845"/>
          </a:xfrm>
        </p:grpSpPr>
        <p:cxnSp>
          <p:nvCxnSpPr>
            <p:cNvPr id="296" name="Google Shape;296;g32ff5f49ad9_0_264"/>
            <p:cNvCxnSpPr/>
            <p:nvPr/>
          </p:nvCxnSpPr>
          <p:spPr>
            <a:xfrm>
              <a:off x="4426226" y="2676939"/>
              <a:ext cx="3379200" cy="0"/>
            </a:xfrm>
            <a:prstGeom prst="straightConnector1">
              <a:avLst/>
            </a:prstGeom>
            <a:noFill/>
            <a:ln cap="flat" cmpd="sng" w="19050">
              <a:solidFill>
                <a:srgbClr val="E84B36"/>
              </a:solidFill>
              <a:prstDash val="solid"/>
              <a:round/>
              <a:headEnd len="sm" w="sm" type="none"/>
              <a:tailEnd len="sm" w="sm" type="none"/>
            </a:ln>
          </p:spPr>
        </p:cxnSp>
        <p:cxnSp>
          <p:nvCxnSpPr>
            <p:cNvPr id="297" name="Google Shape;297;g32ff5f49ad9_0_264"/>
            <p:cNvCxnSpPr/>
            <p:nvPr/>
          </p:nvCxnSpPr>
          <p:spPr>
            <a:xfrm flipH="1" rot="10800000">
              <a:off x="3943790" y="2676984"/>
              <a:ext cx="482400" cy="322800"/>
            </a:xfrm>
            <a:prstGeom prst="straightConnector1">
              <a:avLst/>
            </a:prstGeom>
            <a:noFill/>
            <a:ln cap="flat" cmpd="sng" w="19050">
              <a:solidFill>
                <a:srgbClr val="E84B36"/>
              </a:solidFill>
              <a:prstDash val="solid"/>
              <a:round/>
              <a:headEnd len="sm" w="sm" type="none"/>
              <a:tailEnd len="sm" w="sm" type="none"/>
            </a:ln>
          </p:spPr>
        </p:cxnSp>
      </p:grpSp>
      <p:pic>
        <p:nvPicPr>
          <p:cNvPr id="298" name="Google Shape;298;g32ff5f49ad9_0_26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99" name="Google Shape;299;g32ff5f49ad9_0_26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00" name="Google Shape;300;g32ff5f49ad9_0_26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COMPUTER SCIENCE</a:t>
            </a:r>
            <a:endParaRPr/>
          </a:p>
        </p:txBody>
      </p:sp>
      <p:grpSp>
        <p:nvGrpSpPr>
          <p:cNvPr id="301" name="Google Shape;301;g32ff5f49ad9_0_264"/>
          <p:cNvGrpSpPr/>
          <p:nvPr/>
        </p:nvGrpSpPr>
        <p:grpSpPr>
          <a:xfrm>
            <a:off x="2622925" y="6601537"/>
            <a:ext cx="6677215" cy="70500"/>
            <a:chOff x="2589675" y="6601537"/>
            <a:chExt cx="6677215" cy="70500"/>
          </a:xfrm>
        </p:grpSpPr>
        <p:cxnSp>
          <p:nvCxnSpPr>
            <p:cNvPr id="302" name="Google Shape;302;g32ff5f49ad9_0_264"/>
            <p:cNvCxnSpPr/>
            <p:nvPr/>
          </p:nvCxnSpPr>
          <p:spPr>
            <a:xfrm rot="10800000">
              <a:off x="2589675" y="6639606"/>
              <a:ext cx="6608400" cy="0"/>
            </a:xfrm>
            <a:prstGeom prst="straightConnector1">
              <a:avLst/>
            </a:prstGeom>
            <a:noFill/>
            <a:ln cap="flat" cmpd="sng" w="9525">
              <a:solidFill>
                <a:schemeClr val="lt1"/>
              </a:solidFill>
              <a:prstDash val="solid"/>
              <a:round/>
              <a:headEnd len="sm" w="sm" type="none"/>
              <a:tailEnd len="sm" w="sm" type="none"/>
            </a:ln>
          </p:spPr>
        </p:cxnSp>
        <p:sp>
          <p:nvSpPr>
            <p:cNvPr id="303" name="Google Shape;303;g32ff5f49ad9_0_264"/>
            <p:cNvSpPr/>
            <p:nvPr/>
          </p:nvSpPr>
          <p:spPr>
            <a:xfrm>
              <a:off x="9196390" y="6601537"/>
              <a:ext cx="70500" cy="705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4" name="Google Shape;304;g32ff5f49ad9_0_264"/>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F05"/>
        </a:solidFill>
      </p:bgPr>
    </p:bg>
    <p:spTree>
      <p:nvGrpSpPr>
        <p:cNvPr id="308" name="Shape 308"/>
        <p:cNvGrpSpPr/>
        <p:nvPr/>
      </p:nvGrpSpPr>
      <p:grpSpPr>
        <a:xfrm>
          <a:off x="0" y="0"/>
          <a:ext cx="0" cy="0"/>
          <a:chOff x="0" y="0"/>
          <a:chExt cx="0" cy="0"/>
        </a:xfrm>
      </p:grpSpPr>
      <p:sp>
        <p:nvSpPr>
          <p:cNvPr id="309" name="Google Shape;309;g32ff5f49ad9_0_278"/>
          <p:cNvSpPr txBox="1"/>
          <p:nvPr/>
        </p:nvSpPr>
        <p:spPr>
          <a:xfrm>
            <a:off x="1295400" y="1856265"/>
            <a:ext cx="9601200" cy="34170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4500">
                <a:solidFill>
                  <a:srgbClr val="15264B"/>
                </a:solidFill>
              </a:rPr>
              <a:t>DeepSpeed-MoE: Advancing Mixture-of-Experts Inference and Training to Power Next-Generation AI Scale</a:t>
            </a:r>
            <a:endParaRPr b="1" sz="4500">
              <a:solidFill>
                <a:srgbClr val="15264B"/>
              </a:solidFil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15264B"/>
              </a:solidFill>
              <a:latin typeface="Arial"/>
              <a:ea typeface="Arial"/>
              <a:cs typeface="Arial"/>
              <a:sym typeface="Arial"/>
            </a:endParaRPr>
          </a:p>
          <a:p>
            <a:pPr indent="0" lvl="0" marL="0" marR="0" rtl="0" algn="ctr">
              <a:lnSpc>
                <a:spcPct val="100000"/>
              </a:lnSpc>
              <a:spcBef>
                <a:spcPts val="0"/>
              </a:spcBef>
              <a:spcAft>
                <a:spcPts val="0"/>
              </a:spcAft>
              <a:buNone/>
            </a:pPr>
            <a:r>
              <a:rPr lang="en-US" sz="1800">
                <a:solidFill>
                  <a:schemeClr val="dk1"/>
                </a:solidFill>
              </a:rPr>
              <a:t>Rajbhandari et al., 2022 (Microsoft)</a:t>
            </a:r>
            <a:endParaRPr sz="1800">
              <a:solidFill>
                <a:srgbClr val="15264B"/>
              </a:solidFill>
            </a:endParaRPr>
          </a:p>
        </p:txBody>
      </p:sp>
      <p:grpSp>
        <p:nvGrpSpPr>
          <p:cNvPr id="310" name="Google Shape;310;g32ff5f49ad9_0_278"/>
          <p:cNvGrpSpPr/>
          <p:nvPr/>
        </p:nvGrpSpPr>
        <p:grpSpPr>
          <a:xfrm>
            <a:off x="3943790" y="1584714"/>
            <a:ext cx="3861636" cy="322845"/>
            <a:chOff x="3943790" y="2676939"/>
            <a:chExt cx="3861636" cy="322845"/>
          </a:xfrm>
        </p:grpSpPr>
        <p:cxnSp>
          <p:nvCxnSpPr>
            <p:cNvPr id="311" name="Google Shape;311;g32ff5f49ad9_0_278"/>
            <p:cNvCxnSpPr/>
            <p:nvPr/>
          </p:nvCxnSpPr>
          <p:spPr>
            <a:xfrm>
              <a:off x="4426226" y="2676939"/>
              <a:ext cx="3379200" cy="0"/>
            </a:xfrm>
            <a:prstGeom prst="straightConnector1">
              <a:avLst/>
            </a:prstGeom>
            <a:noFill/>
            <a:ln cap="flat" cmpd="sng" w="19050">
              <a:solidFill>
                <a:schemeClr val="lt1"/>
              </a:solidFill>
              <a:prstDash val="solid"/>
              <a:round/>
              <a:headEnd len="sm" w="sm" type="none"/>
              <a:tailEnd len="sm" w="sm" type="none"/>
            </a:ln>
          </p:spPr>
        </p:cxnSp>
        <p:cxnSp>
          <p:nvCxnSpPr>
            <p:cNvPr id="312" name="Google Shape;312;g32ff5f49ad9_0_278"/>
            <p:cNvCxnSpPr/>
            <p:nvPr/>
          </p:nvCxnSpPr>
          <p:spPr>
            <a:xfrm flipH="1" rot="10800000">
              <a:off x="3943790" y="2676984"/>
              <a:ext cx="482400" cy="322800"/>
            </a:xfrm>
            <a:prstGeom prst="straightConnector1">
              <a:avLst/>
            </a:prstGeom>
            <a:noFill/>
            <a:ln cap="flat" cmpd="sng" w="19050">
              <a:solidFill>
                <a:schemeClr val="lt1"/>
              </a:solidFill>
              <a:prstDash val="solid"/>
              <a:round/>
              <a:headEnd len="sm" w="sm" type="none"/>
              <a:tailEnd len="sm" w="sm" type="none"/>
            </a:ln>
          </p:spPr>
        </p:cxnSp>
      </p:grpSp>
      <p:pic>
        <p:nvPicPr>
          <p:cNvPr id="313" name="Google Shape;313;g32ff5f49ad9_0_27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14" name="Google Shape;314;g32ff5f49ad9_0_27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315" name="Google Shape;315;g32ff5f49ad9_0_27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316" name="Google Shape;316;g32ff5f49ad9_0_278"/>
          <p:cNvGrpSpPr/>
          <p:nvPr/>
        </p:nvGrpSpPr>
        <p:grpSpPr>
          <a:xfrm>
            <a:off x="2622925" y="6601537"/>
            <a:ext cx="6677215" cy="70500"/>
            <a:chOff x="2589675" y="6601537"/>
            <a:chExt cx="6677215" cy="70500"/>
          </a:xfrm>
        </p:grpSpPr>
        <p:cxnSp>
          <p:nvCxnSpPr>
            <p:cNvPr id="317" name="Google Shape;317;g32ff5f49ad9_0_27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18" name="Google Shape;318;g32ff5f49ad9_0_27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319" name="Google Shape;319;g32ff5f49ad9_0_27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2ff5f49ad9_2_364"/>
          <p:cNvSpPr txBox="1"/>
          <p:nvPr/>
        </p:nvSpPr>
        <p:spPr>
          <a:xfrm>
            <a:off x="456000" y="1175668"/>
            <a:ext cx="11167200" cy="191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DeepSpeed-MoE</a:t>
            </a:r>
            <a:r>
              <a:rPr b="1" lang="en-US" sz="2400">
                <a:solidFill>
                  <a:srgbClr val="E84B36"/>
                </a:solidFill>
              </a:rPr>
              <a:t> Solutions</a:t>
            </a:r>
            <a:endParaRPr b="1" sz="2400">
              <a:solidFill>
                <a:srgbClr val="E84B36"/>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Expanded Scope</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Applied MoE to autoregressive NLG tasks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Achieved </a:t>
            </a:r>
            <a:r>
              <a:rPr b="1" lang="en-US" sz="1800">
                <a:solidFill>
                  <a:schemeClr val="dk1"/>
                </a:solidFill>
              </a:rPr>
              <a:t>5x training cost reduction</a:t>
            </a:r>
            <a:r>
              <a:rPr lang="en-US" sz="1800">
                <a:solidFill>
                  <a:schemeClr val="dk1"/>
                </a:solidFill>
              </a:rPr>
              <a:t> for GPT-3/MT-NLG scale models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Enables higher model quality within current hardware limitations</a:t>
            </a:r>
            <a:endParaRPr sz="1800">
              <a:solidFill>
                <a:schemeClr val="dk1"/>
              </a:solidFill>
            </a:endParaRPr>
          </a:p>
          <a:p>
            <a:pPr indent="0" lvl="0" marL="0" marR="0" rtl="0" algn="l">
              <a:lnSpc>
                <a:spcPct val="100000"/>
              </a:lnSpc>
              <a:spcBef>
                <a:spcPts val="0"/>
              </a:spcBef>
              <a:spcAft>
                <a:spcPts val="0"/>
              </a:spcAft>
              <a:buNone/>
            </a:pPr>
            <a:r>
              <a:t/>
            </a:r>
            <a:endParaRPr b="1" sz="1800">
              <a:solidFill>
                <a:schemeClr val="dk1"/>
              </a:solidFill>
            </a:endParaRPr>
          </a:p>
        </p:txBody>
      </p:sp>
      <p:sp>
        <p:nvSpPr>
          <p:cNvPr id="325" name="Google Shape;325;g32ff5f49ad9_2_36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26" name="Google Shape;326;g32ff5f49ad9_2_364"/>
          <p:cNvSpPr txBox="1"/>
          <p:nvPr/>
        </p:nvSpPr>
        <p:spPr>
          <a:xfrm>
            <a:off x="376810" y="204051"/>
            <a:ext cx="109101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3000">
                <a:solidFill>
                  <a:srgbClr val="F5F5F5"/>
                </a:solidFill>
                <a:latin typeface="Inter Tight SemiBold"/>
                <a:ea typeface="Inter Tight SemiBold"/>
                <a:cs typeface="Inter Tight SemiBold"/>
                <a:sym typeface="Inter Tight SemiBold"/>
              </a:rPr>
              <a:t>How to solve those challenges?</a:t>
            </a:r>
            <a:r>
              <a:rPr lang="en-US" sz="3000">
                <a:solidFill>
                  <a:srgbClr val="F5F5F5"/>
                </a:solidFill>
                <a:latin typeface="Inter Tight SemiBold"/>
                <a:ea typeface="Inter Tight SemiBold"/>
                <a:cs typeface="Inter Tight SemiBold"/>
                <a:sym typeface="Inter Tight SemiBold"/>
              </a:rPr>
              <a:t> </a:t>
            </a:r>
            <a:endParaRPr sz="2400">
              <a:solidFill>
                <a:schemeClr val="lt1"/>
              </a:solidFill>
            </a:endParaRPr>
          </a:p>
        </p:txBody>
      </p:sp>
      <p:pic>
        <p:nvPicPr>
          <p:cNvPr id="327" name="Google Shape;327;g32ff5f49ad9_2_36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28" name="Google Shape;328;g32ff5f49ad9_2_36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329" name="Google Shape;329;g32ff5f49ad9_2_36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330" name="Google Shape;330;g32ff5f49ad9_2_364"/>
          <p:cNvGrpSpPr/>
          <p:nvPr/>
        </p:nvGrpSpPr>
        <p:grpSpPr>
          <a:xfrm>
            <a:off x="2622925" y="6601537"/>
            <a:ext cx="6677215" cy="70500"/>
            <a:chOff x="2589675" y="6601537"/>
            <a:chExt cx="6677215" cy="70500"/>
          </a:xfrm>
        </p:grpSpPr>
        <p:cxnSp>
          <p:nvCxnSpPr>
            <p:cNvPr id="331" name="Google Shape;331;g32ff5f49ad9_2_36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32" name="Google Shape;332;g32ff5f49ad9_2_36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333" name="Google Shape;333;g32ff5f49ad9_2_364"/>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34" name="Google Shape;334;g32ff5f49ad9_2_364"/>
          <p:cNvSpPr txBox="1"/>
          <p:nvPr/>
        </p:nvSpPr>
        <p:spPr>
          <a:xfrm>
            <a:off x="448038" y="3095300"/>
            <a:ext cx="11183100" cy="1527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Improved Parameter Efficiency</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Introduced PR-MoE (Pyramid-Residual MoE): </a:t>
            </a:r>
            <a:r>
              <a:rPr b="1" lang="en-US" sz="1800">
                <a:solidFill>
                  <a:schemeClr val="dk1"/>
                </a:solidFill>
              </a:rPr>
              <a:t>Reduces model size by 3x</a:t>
            </a:r>
            <a:r>
              <a:rPr lang="en-US" sz="1800">
                <a:solidFill>
                  <a:schemeClr val="dk1"/>
                </a:solidFill>
              </a:rPr>
              <a:t> with no quality loss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Developed MoS (Mixture-of-Students): </a:t>
            </a:r>
            <a:r>
              <a:rPr b="1" lang="en-US" sz="1800">
                <a:solidFill>
                  <a:schemeClr val="dk1"/>
                </a:solidFill>
              </a:rPr>
              <a:t>Further reduces size by 3.7x</a:t>
            </a:r>
            <a:r>
              <a:rPr lang="en-US" sz="1800">
                <a:solidFill>
                  <a:schemeClr val="dk1"/>
                </a:solidFill>
              </a:rPr>
              <a:t> through </a:t>
            </a:r>
            <a:r>
              <a:rPr b="1" lang="en-US" sz="1800">
                <a:solidFill>
                  <a:schemeClr val="dk1"/>
                </a:solidFill>
              </a:rPr>
              <a:t>distillation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Maintains model quality while significantly reducing parameter count</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335" name="Google Shape;335;g32ff5f49ad9_2_364"/>
          <p:cNvSpPr txBox="1"/>
          <p:nvPr/>
        </p:nvSpPr>
        <p:spPr>
          <a:xfrm>
            <a:off x="462450" y="4540475"/>
            <a:ext cx="11183100" cy="172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Optimized Inference System</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Scales efficiently across hundreds of GPUs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7.3x faster and cheaper </a:t>
            </a:r>
            <a:r>
              <a:rPr lang="en-US" sz="1800">
                <a:solidFill>
                  <a:schemeClr val="dk1"/>
                </a:solidFill>
              </a:rPr>
              <a:t>than </a:t>
            </a:r>
            <a:r>
              <a:rPr b="1" lang="en-US" sz="1800">
                <a:solidFill>
                  <a:schemeClr val="dk1"/>
                </a:solidFill>
              </a:rPr>
              <a:t>existing MoE</a:t>
            </a:r>
            <a:r>
              <a:rPr lang="en-US" sz="1800">
                <a:solidFill>
                  <a:schemeClr val="dk1"/>
                </a:solidFill>
              </a:rPr>
              <a:t> inference solutions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Enables sub-25ms latency for trillion-parameter models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Up to </a:t>
            </a:r>
            <a:r>
              <a:rPr b="1" lang="en-US" sz="1800">
                <a:solidFill>
                  <a:schemeClr val="dk1"/>
                </a:solidFill>
              </a:rPr>
              <a:t>4.5x faster and 9x cheaper</a:t>
            </a:r>
            <a:r>
              <a:rPr lang="en-US" sz="1800">
                <a:solidFill>
                  <a:schemeClr val="dk1"/>
                </a:solidFill>
              </a:rPr>
              <a:t> than </a:t>
            </a:r>
            <a:r>
              <a:rPr b="1" lang="en-US" sz="1800">
                <a:solidFill>
                  <a:schemeClr val="dk1"/>
                </a:solidFill>
              </a:rPr>
              <a:t>equivalent dense models</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32ff5f49ad9_2_5"/>
          <p:cNvPicPr preferRelativeResize="0"/>
          <p:nvPr/>
        </p:nvPicPr>
        <p:blipFill>
          <a:blip r:embed="rId3">
            <a:alphaModFix/>
          </a:blip>
          <a:stretch>
            <a:fillRect/>
          </a:stretch>
        </p:blipFill>
        <p:spPr>
          <a:xfrm>
            <a:off x="163675" y="1897775"/>
            <a:ext cx="4303050" cy="3242182"/>
          </a:xfrm>
          <a:prstGeom prst="rect">
            <a:avLst/>
          </a:prstGeom>
          <a:noFill/>
          <a:ln>
            <a:noFill/>
          </a:ln>
        </p:spPr>
      </p:pic>
      <p:sp>
        <p:nvSpPr>
          <p:cNvPr id="341" name="Google Shape;341;g32ff5f49ad9_2_5"/>
          <p:cNvSpPr txBox="1"/>
          <p:nvPr/>
        </p:nvSpPr>
        <p:spPr>
          <a:xfrm>
            <a:off x="4556975" y="1171975"/>
            <a:ext cx="7098900" cy="187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The Challenge</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800"/>
              <a:t>Natural language generation models (like GPT-3) are crucial for tasks ranging from document summarization to code generation, but their training requires enormous </a:t>
            </a:r>
            <a:r>
              <a:rPr b="1" lang="en-US" sz="1800"/>
              <a:t>compute</a:t>
            </a:r>
            <a:r>
              <a:rPr lang="en-US" sz="1800"/>
              <a:t> </a:t>
            </a:r>
            <a:r>
              <a:rPr b="1" lang="en-US" sz="1800"/>
              <a:t>resources</a:t>
            </a:r>
            <a:r>
              <a:rPr lang="en-US" sz="1800"/>
              <a:t>. This creates a significant barrier to advancing model quality.</a:t>
            </a:r>
            <a:endParaRPr b="1" sz="1800"/>
          </a:p>
        </p:txBody>
      </p:sp>
      <p:sp>
        <p:nvSpPr>
          <p:cNvPr id="342" name="Google Shape;342;g32ff5f49ad9_2_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43" name="Google Shape;343;g32ff5f49ad9_2_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Transforming NLG Model Training with MoE</a:t>
            </a:r>
            <a:endParaRPr sz="2400">
              <a:solidFill>
                <a:schemeClr val="lt1"/>
              </a:solidFill>
            </a:endParaRPr>
          </a:p>
        </p:txBody>
      </p:sp>
      <p:pic>
        <p:nvPicPr>
          <p:cNvPr id="344" name="Google Shape;344;g32ff5f49ad9_2_5"/>
          <p:cNvPicPr preferRelativeResize="0"/>
          <p:nvPr/>
        </p:nvPicPr>
        <p:blipFill rotWithShape="1">
          <a:blip r:embed="rId4">
            <a:alphaModFix/>
          </a:blip>
          <a:srcRect b="0" l="0" r="0" t="0"/>
          <a:stretch/>
        </p:blipFill>
        <p:spPr>
          <a:xfrm>
            <a:off x="11557509" y="233819"/>
            <a:ext cx="271309" cy="389810"/>
          </a:xfrm>
          <a:prstGeom prst="rect">
            <a:avLst/>
          </a:prstGeom>
          <a:noFill/>
          <a:ln>
            <a:noFill/>
          </a:ln>
        </p:spPr>
      </p:pic>
      <p:sp>
        <p:nvSpPr>
          <p:cNvPr id="345" name="Google Shape;345;g32ff5f49ad9_2_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346" name="Google Shape;346;g32ff5f49ad9_2_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347" name="Google Shape;347;g32ff5f49ad9_2_5"/>
          <p:cNvGrpSpPr/>
          <p:nvPr/>
        </p:nvGrpSpPr>
        <p:grpSpPr>
          <a:xfrm>
            <a:off x="2622925" y="6601537"/>
            <a:ext cx="6677215" cy="70500"/>
            <a:chOff x="2589675" y="6601537"/>
            <a:chExt cx="6677215" cy="70500"/>
          </a:xfrm>
        </p:grpSpPr>
        <p:cxnSp>
          <p:nvCxnSpPr>
            <p:cNvPr id="348" name="Google Shape;348;g32ff5f49ad9_2_5"/>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49" name="Google Shape;349;g32ff5f49ad9_2_5"/>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350" name="Google Shape;350;g32ff5f49ad9_2_5"/>
          <p:cNvSpPr txBox="1"/>
          <p:nvPr/>
        </p:nvSpPr>
        <p:spPr>
          <a:xfrm>
            <a:off x="508875" y="5166050"/>
            <a:ext cx="37659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Figure showing token-wise validation loss curves for dense and MoE NLG models with different model sizes.</a:t>
            </a:r>
            <a:endParaRPr>
              <a:solidFill>
                <a:schemeClr val="dk1"/>
              </a:solidFill>
            </a:endParaRPr>
          </a:p>
        </p:txBody>
      </p:sp>
      <p:sp>
        <p:nvSpPr>
          <p:cNvPr id="351" name="Google Shape;351;g32ff5f49ad9_2_5"/>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52" name="Google Shape;352;g32ff5f49ad9_2_5"/>
          <p:cNvSpPr txBox="1"/>
          <p:nvPr/>
        </p:nvSpPr>
        <p:spPr>
          <a:xfrm>
            <a:off x="4567925" y="3049975"/>
            <a:ext cx="7077000" cy="29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400">
                <a:solidFill>
                  <a:srgbClr val="15264B"/>
                </a:solidFill>
              </a:rPr>
              <a:t>The Innovation</a:t>
            </a:r>
            <a:endParaRPr b="1" sz="2400">
              <a:solidFill>
                <a:srgbClr val="15264B"/>
              </a:solidFill>
            </a:endParaRPr>
          </a:p>
          <a:p>
            <a:pPr indent="0" lvl="0" marL="0" rtl="0" algn="l">
              <a:spcBef>
                <a:spcPts val="0"/>
              </a:spcBef>
              <a:spcAft>
                <a:spcPts val="0"/>
              </a:spcAft>
              <a:buClr>
                <a:schemeClr val="dk1"/>
              </a:buClr>
              <a:buFont typeface="Arial"/>
              <a:buNone/>
            </a:pPr>
            <a:r>
              <a:t/>
            </a:r>
            <a:endParaRPr b="1" sz="1000">
              <a:solidFill>
                <a:srgbClr val="15264B"/>
              </a:solidFill>
            </a:endParaRPr>
          </a:p>
          <a:p>
            <a:pPr indent="0" lvl="0" marL="0" rtl="0" algn="l">
              <a:spcBef>
                <a:spcPts val="0"/>
              </a:spcBef>
              <a:spcAft>
                <a:spcPts val="0"/>
              </a:spcAft>
              <a:buClr>
                <a:schemeClr val="dk1"/>
              </a:buClr>
              <a:buFont typeface="Arial"/>
              <a:buNone/>
            </a:pPr>
            <a:r>
              <a:rPr lang="en-US" sz="1800">
                <a:solidFill>
                  <a:schemeClr val="dk1"/>
                </a:solidFill>
              </a:rPr>
              <a:t>DeepSpeed-MoE applies Mixture-of-Experts to NLG models in a novel way:</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Uses a base model with </a:t>
            </a:r>
            <a:r>
              <a:rPr b="1" lang="en-US" sz="1800">
                <a:solidFill>
                  <a:schemeClr val="dk1"/>
                </a:solidFill>
              </a:rPr>
              <a:t>128 experts </a:t>
            </a:r>
            <a:r>
              <a:rPr lang="en-US" sz="1800">
                <a:solidFill>
                  <a:schemeClr val="dk1"/>
                </a:solidFill>
              </a:rPr>
              <a:t>on </a:t>
            </a:r>
            <a:r>
              <a:rPr b="1" lang="en-US" sz="1800">
                <a:solidFill>
                  <a:schemeClr val="dk1"/>
                </a:solidFill>
              </a:rPr>
              <a:t>alternating layers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Employs </a:t>
            </a:r>
            <a:r>
              <a:rPr b="1" lang="en-US" sz="1800">
                <a:solidFill>
                  <a:schemeClr val="dk1"/>
                </a:solidFill>
              </a:rPr>
              <a:t>top-1 expert selection</a:t>
            </a:r>
            <a:r>
              <a:rPr lang="en-US" sz="1800">
                <a:solidFill>
                  <a:schemeClr val="dk1"/>
                </a:solidFill>
              </a:rPr>
              <a:t> per token, maintaining compute efficiency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Activates only base model parameters</a:t>
            </a:r>
            <a:r>
              <a:rPr lang="en-US" sz="1800">
                <a:solidFill>
                  <a:schemeClr val="dk1"/>
                </a:solidFill>
              </a:rPr>
              <a:t> per token (e.g., 1.3B parameters for 1.3B+MoE-128)</a:t>
            </a:r>
            <a:endParaRPr sz="1800">
              <a:solidFill>
                <a:schemeClr val="dk1"/>
              </a:solidFill>
            </a:endParaRPr>
          </a:p>
          <a:p>
            <a:pPr indent="0" lvl="0" marL="0" rtl="0" algn="l">
              <a:spcBef>
                <a:spcPts val="120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2ff5f49ad9_2_27"/>
          <p:cNvSpPr txBox="1"/>
          <p:nvPr/>
        </p:nvSpPr>
        <p:spPr>
          <a:xfrm>
            <a:off x="376800" y="1285800"/>
            <a:ext cx="11327100" cy="216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Key Findings:</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b="1" lang="en-US" sz="1800"/>
              <a:t>Quality Equivalence</a:t>
            </a:r>
            <a:endParaRPr b="1" sz="1800"/>
          </a:p>
          <a:p>
            <a:pPr indent="-342900" lvl="1" marL="914400" rtl="0" algn="l">
              <a:lnSpc>
                <a:spcPct val="115000"/>
              </a:lnSpc>
              <a:spcBef>
                <a:spcPts val="0"/>
              </a:spcBef>
              <a:spcAft>
                <a:spcPts val="0"/>
              </a:spcAft>
              <a:buClr>
                <a:schemeClr val="dk1"/>
              </a:buClr>
              <a:buSzPts val="1800"/>
              <a:buChar char="○"/>
            </a:pPr>
            <a:r>
              <a:rPr b="1" lang="en-US" sz="1800"/>
              <a:t>350M+MoE-128</a:t>
            </a:r>
            <a:r>
              <a:rPr lang="en-US" sz="1800"/>
              <a:t> matches </a:t>
            </a:r>
            <a:r>
              <a:rPr b="1" lang="en-US" sz="1800"/>
              <a:t>1.3B</a:t>
            </a:r>
            <a:r>
              <a:rPr lang="en-US" sz="1800"/>
              <a:t> dense model performance</a:t>
            </a:r>
            <a:endParaRPr sz="1800"/>
          </a:p>
          <a:p>
            <a:pPr indent="-342900" lvl="1" marL="914400" rtl="0" algn="l">
              <a:lnSpc>
                <a:spcPct val="115000"/>
              </a:lnSpc>
              <a:spcBef>
                <a:spcPts val="0"/>
              </a:spcBef>
              <a:spcAft>
                <a:spcPts val="0"/>
              </a:spcAft>
              <a:buClr>
                <a:schemeClr val="dk1"/>
              </a:buClr>
              <a:buSzPts val="1800"/>
              <a:buChar char="○"/>
            </a:pPr>
            <a:r>
              <a:rPr b="1" lang="en-US" sz="1800"/>
              <a:t>1.3B+MoE-128</a:t>
            </a:r>
            <a:r>
              <a:rPr lang="en-US" sz="1800"/>
              <a:t> matches </a:t>
            </a:r>
            <a:r>
              <a:rPr b="1" lang="en-US" sz="1800"/>
              <a:t>6.7B </a:t>
            </a:r>
            <a:r>
              <a:rPr lang="en-US" sz="1800"/>
              <a:t>dense model performance</a:t>
            </a:r>
            <a:endParaRPr sz="1800"/>
          </a:p>
          <a:p>
            <a:pPr indent="-342900" lvl="1" marL="914400" rtl="0" algn="l">
              <a:lnSpc>
                <a:spcPct val="115000"/>
              </a:lnSpc>
              <a:spcBef>
                <a:spcPts val="0"/>
              </a:spcBef>
              <a:spcAft>
                <a:spcPts val="0"/>
              </a:spcAft>
              <a:buClr>
                <a:schemeClr val="dk1"/>
              </a:buClr>
              <a:buSzPts val="1800"/>
              <a:buChar char="○"/>
            </a:pPr>
            <a:r>
              <a:rPr lang="en-US" sz="1800"/>
              <a:t>Validated across 6 zero-shot tasks including LAMBADA, PIQA, and BoolQ</a:t>
            </a:r>
            <a:r>
              <a:rPr lang="en-US" sz="1800"/>
              <a:t> </a:t>
            </a:r>
            <a:endParaRPr b="1" sz="1800"/>
          </a:p>
        </p:txBody>
      </p:sp>
      <p:sp>
        <p:nvSpPr>
          <p:cNvPr id="358" name="Google Shape;358;g32ff5f49ad9_2_2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59" name="Google Shape;359;g32ff5f49ad9_2_2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5x Cost Reduction with Equal Quality</a:t>
            </a:r>
            <a:endParaRPr sz="2400">
              <a:solidFill>
                <a:schemeClr val="lt1"/>
              </a:solidFill>
            </a:endParaRPr>
          </a:p>
        </p:txBody>
      </p:sp>
      <p:pic>
        <p:nvPicPr>
          <p:cNvPr id="360" name="Google Shape;360;g32ff5f49ad9_2_2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61" name="Google Shape;361;g32ff5f49ad9_2_2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362" name="Google Shape;362;g32ff5f49ad9_2_2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363" name="Google Shape;363;g32ff5f49ad9_2_27"/>
          <p:cNvGrpSpPr/>
          <p:nvPr/>
        </p:nvGrpSpPr>
        <p:grpSpPr>
          <a:xfrm>
            <a:off x="2622925" y="6601537"/>
            <a:ext cx="6677215" cy="70500"/>
            <a:chOff x="2589675" y="6601537"/>
            <a:chExt cx="6677215" cy="70500"/>
          </a:xfrm>
        </p:grpSpPr>
        <p:cxnSp>
          <p:nvCxnSpPr>
            <p:cNvPr id="364" name="Google Shape;364;g32ff5f49ad9_2_2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65" name="Google Shape;365;g32ff5f49ad9_2_2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366" name="Google Shape;366;g32ff5f49ad9_2_27"/>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67" name="Google Shape;367;g32ff5f49ad9_2_27"/>
          <p:cNvSpPr txBox="1"/>
          <p:nvPr/>
        </p:nvSpPr>
        <p:spPr>
          <a:xfrm>
            <a:off x="392375" y="3316900"/>
            <a:ext cx="11295000" cy="152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2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Efficiency Gains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5x reduction </a:t>
            </a:r>
            <a:r>
              <a:rPr lang="en-US" sz="1800">
                <a:solidFill>
                  <a:schemeClr val="dk1"/>
                </a:solidFill>
              </a:rPr>
              <a:t>in training </a:t>
            </a:r>
            <a:r>
              <a:rPr b="1" lang="en-US" sz="1800">
                <a:solidFill>
                  <a:schemeClr val="dk1"/>
                </a:solidFill>
              </a:rPr>
              <a:t>compute</a:t>
            </a:r>
            <a:r>
              <a:rPr lang="en-US" sz="1800">
                <a:solidFill>
                  <a:schemeClr val="dk1"/>
                </a:solidFill>
              </a:rPr>
              <a:t> requirements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Same </a:t>
            </a:r>
            <a:r>
              <a:rPr b="1" lang="en-US" sz="1800">
                <a:solidFill>
                  <a:schemeClr val="dk1"/>
                </a:solidFill>
              </a:rPr>
              <a:t>quality</a:t>
            </a:r>
            <a:r>
              <a:rPr lang="en-US" sz="1800">
                <a:solidFill>
                  <a:schemeClr val="dk1"/>
                </a:solidFill>
              </a:rPr>
              <a:t> as larger dense models at fraction of cost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Training throughput improved significantly on A100 GPUs</a:t>
            </a:r>
            <a:endParaRPr sz="1800">
              <a:solidFill>
                <a:schemeClr val="dk1"/>
              </a:solidFill>
            </a:endParaRPr>
          </a:p>
          <a:p>
            <a:pPr indent="0" lvl="0" marL="0" rtl="0" algn="l">
              <a:spcBef>
                <a:spcPts val="1200"/>
              </a:spcBef>
              <a:spcAft>
                <a:spcPts val="0"/>
              </a:spcAft>
              <a:buNone/>
            </a:pPr>
            <a:r>
              <a:t/>
            </a:r>
            <a:endParaRPr sz="2800">
              <a:solidFill>
                <a:schemeClr val="dk1"/>
              </a:solidFill>
            </a:endParaRPr>
          </a:p>
        </p:txBody>
      </p:sp>
      <p:sp>
        <p:nvSpPr>
          <p:cNvPr id="368" name="Google Shape;368;g32ff5f49ad9_2_27"/>
          <p:cNvSpPr txBox="1"/>
          <p:nvPr/>
        </p:nvSpPr>
        <p:spPr>
          <a:xfrm>
            <a:off x="374375" y="4901400"/>
            <a:ext cx="11331000" cy="12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400">
                <a:solidFill>
                  <a:srgbClr val="15264B"/>
                </a:solidFill>
              </a:rPr>
              <a:t>Potential Impact</a:t>
            </a:r>
            <a:endParaRPr b="1" sz="2400">
              <a:solidFill>
                <a:srgbClr val="15264B"/>
              </a:solidFill>
            </a:endParaRPr>
          </a:p>
          <a:p>
            <a:pPr indent="0" lvl="0" marL="0" rtl="0" algn="l">
              <a:spcBef>
                <a:spcPts val="0"/>
              </a:spcBef>
              <a:spcAft>
                <a:spcPts val="0"/>
              </a:spcAft>
              <a:buClr>
                <a:schemeClr val="dk1"/>
              </a:buClr>
              <a:buFont typeface="Arial"/>
              <a:buNone/>
            </a:pPr>
            <a:r>
              <a:rPr lang="en-US" sz="1800">
                <a:solidFill>
                  <a:schemeClr val="dk1"/>
                </a:solidFill>
              </a:rPr>
              <a:t>This scaling suggests </a:t>
            </a:r>
            <a:r>
              <a:rPr b="1" lang="en-US" sz="1800">
                <a:solidFill>
                  <a:schemeClr val="dk1"/>
                </a:solidFill>
              </a:rPr>
              <a:t>trillion</a:t>
            </a:r>
            <a:r>
              <a:rPr lang="en-US" sz="1800">
                <a:solidFill>
                  <a:schemeClr val="dk1"/>
                </a:solidFill>
              </a:rPr>
              <a:t>-</a:t>
            </a:r>
            <a:r>
              <a:rPr b="1" lang="en-US" sz="1800">
                <a:solidFill>
                  <a:schemeClr val="dk1"/>
                </a:solidFill>
              </a:rPr>
              <a:t>parameter</a:t>
            </a:r>
            <a:r>
              <a:rPr lang="en-US" sz="1800">
                <a:solidFill>
                  <a:schemeClr val="dk1"/>
                </a:solidFill>
              </a:rPr>
              <a:t> model quality </a:t>
            </a:r>
            <a:r>
              <a:rPr i="1" lang="en-US" sz="1800">
                <a:solidFill>
                  <a:schemeClr val="dk1"/>
                </a:solidFill>
              </a:rPr>
              <a:t>could</a:t>
            </a:r>
            <a:r>
              <a:rPr lang="en-US" sz="1800">
                <a:solidFill>
                  <a:schemeClr val="dk1"/>
                </a:solidFill>
              </a:rPr>
              <a:t> be achieved at the cost of training a </a:t>
            </a:r>
            <a:r>
              <a:rPr b="1" lang="en-US" sz="1800">
                <a:solidFill>
                  <a:schemeClr val="dk1"/>
                </a:solidFill>
              </a:rPr>
              <a:t>200B</a:t>
            </a:r>
            <a:r>
              <a:rPr lang="en-US" sz="1800">
                <a:solidFill>
                  <a:schemeClr val="dk1"/>
                </a:solidFill>
              </a:rPr>
              <a:t> parameter dense model, potentially saving </a:t>
            </a:r>
            <a:r>
              <a:rPr b="1" lang="en-US" sz="1800">
                <a:solidFill>
                  <a:schemeClr val="dk1"/>
                </a:solidFill>
              </a:rPr>
              <a:t>millions</a:t>
            </a:r>
            <a:r>
              <a:rPr lang="en-US" sz="1800">
                <a:solidFill>
                  <a:schemeClr val="dk1"/>
                </a:solidFill>
              </a:rPr>
              <a:t> in training </a:t>
            </a:r>
            <a:r>
              <a:rPr b="1" lang="en-US" sz="1800">
                <a:solidFill>
                  <a:schemeClr val="dk1"/>
                </a:solidFill>
              </a:rPr>
              <a:t>costs</a:t>
            </a:r>
            <a:r>
              <a:rPr lang="en-US" sz="1800">
                <a:solidFill>
                  <a:schemeClr val="dk1"/>
                </a:solidFill>
              </a:rPr>
              <a:t> and </a:t>
            </a:r>
            <a:r>
              <a:rPr b="1" lang="en-US" sz="1800">
                <a:solidFill>
                  <a:schemeClr val="dk1"/>
                </a:solidFill>
              </a:rPr>
              <a:t>energy</a:t>
            </a:r>
            <a:r>
              <a:rPr lang="en-US" sz="1800">
                <a:solidFill>
                  <a:schemeClr val="dk1"/>
                </a:solidFill>
              </a:rPr>
              <a:t> usage. </a:t>
            </a:r>
            <a:endParaRPr b="1"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9"/>
          <p:cNvSpPr/>
          <p:nvPr/>
        </p:nvSpPr>
        <p:spPr>
          <a:xfrm flipH="1" rot="10800000">
            <a:off x="0" y="0"/>
            <a:ext cx="12192000" cy="86822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1" name="Google Shape;91;p29"/>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LLMs are Getting Too Large? </a:t>
            </a:r>
            <a:endParaRPr b="0" i="0" sz="2400" u="none" cap="none" strike="noStrike">
              <a:solidFill>
                <a:schemeClr val="lt1"/>
              </a:solidFill>
              <a:latin typeface="Arial"/>
              <a:ea typeface="Arial"/>
              <a:cs typeface="Arial"/>
              <a:sym typeface="Arial"/>
            </a:endParaRPr>
          </a:p>
        </p:txBody>
      </p:sp>
      <p:pic>
        <p:nvPicPr>
          <p:cNvPr id="92" name="Google Shape;92;p29"/>
          <p:cNvPicPr preferRelativeResize="0"/>
          <p:nvPr/>
        </p:nvPicPr>
        <p:blipFill rotWithShape="1">
          <a:blip r:embed="rId3">
            <a:alphaModFix/>
          </a:blip>
          <a:srcRect b="0" l="0" r="0" t="0"/>
          <a:stretch/>
        </p:blipFill>
        <p:spPr>
          <a:xfrm>
            <a:off x="11557509" y="233819"/>
            <a:ext cx="271308" cy="389810"/>
          </a:xfrm>
          <a:prstGeom prst="rect">
            <a:avLst/>
          </a:prstGeom>
          <a:noFill/>
          <a:ln>
            <a:noFill/>
          </a:ln>
        </p:spPr>
      </p:pic>
      <p:sp>
        <p:nvSpPr>
          <p:cNvPr id="93" name="Google Shape;93;p29"/>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94" name="Google Shape;94;p29"/>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95" name="Google Shape;95;p29"/>
          <p:cNvGrpSpPr/>
          <p:nvPr/>
        </p:nvGrpSpPr>
        <p:grpSpPr>
          <a:xfrm>
            <a:off x="2622884" y="6601537"/>
            <a:ext cx="6677202" cy="70446"/>
            <a:chOff x="2589634" y="6601537"/>
            <a:chExt cx="6677202" cy="70446"/>
          </a:xfrm>
        </p:grpSpPr>
        <p:cxnSp>
          <p:nvCxnSpPr>
            <p:cNvPr id="96" name="Google Shape;96;p29"/>
            <p:cNvCxnSpPr/>
            <p:nvPr/>
          </p:nvCxnSpPr>
          <p:spPr>
            <a:xfrm rot="10800000">
              <a:off x="2589634" y="6639606"/>
              <a:ext cx="6608441" cy="0"/>
            </a:xfrm>
            <a:prstGeom prst="straightConnector1">
              <a:avLst/>
            </a:prstGeom>
            <a:noFill/>
            <a:ln cap="flat" cmpd="sng" w="9525">
              <a:solidFill>
                <a:srgbClr val="13294B"/>
              </a:solidFill>
              <a:prstDash val="solid"/>
              <a:round/>
              <a:headEnd len="sm" w="sm" type="none"/>
              <a:tailEnd len="sm" w="sm" type="none"/>
            </a:ln>
          </p:spPr>
        </p:cxnSp>
        <p:sp>
          <p:nvSpPr>
            <p:cNvPr id="97" name="Google Shape;97;p29"/>
            <p:cNvSpPr/>
            <p:nvPr/>
          </p:nvSpPr>
          <p:spPr>
            <a:xfrm>
              <a:off x="9196390" y="6601537"/>
              <a:ext cx="70446" cy="70446"/>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98" name="Google Shape;98;p29"/>
          <p:cNvPicPr preferRelativeResize="0"/>
          <p:nvPr/>
        </p:nvPicPr>
        <p:blipFill>
          <a:blip r:embed="rId4">
            <a:alphaModFix/>
          </a:blip>
          <a:stretch>
            <a:fillRect/>
          </a:stretch>
        </p:blipFill>
        <p:spPr>
          <a:xfrm>
            <a:off x="1279987" y="1307300"/>
            <a:ext cx="9362976" cy="4575449"/>
          </a:xfrm>
          <a:prstGeom prst="rect">
            <a:avLst/>
          </a:prstGeom>
          <a:noFill/>
          <a:ln>
            <a:noFill/>
          </a:ln>
        </p:spPr>
      </p:pic>
      <p:sp>
        <p:nvSpPr>
          <p:cNvPr id="99" name="Google Shape;99;p2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2ff5f49ad9_2_48"/>
          <p:cNvSpPr txBox="1"/>
          <p:nvPr/>
        </p:nvSpPr>
        <p:spPr>
          <a:xfrm>
            <a:off x="376800" y="1285800"/>
            <a:ext cx="11053200" cy="17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The Problem with More Parameters</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rtl="0" algn="l">
              <a:lnSpc>
                <a:spcPct val="115000"/>
              </a:lnSpc>
              <a:spcBef>
                <a:spcPts val="1200"/>
              </a:spcBef>
              <a:spcAft>
                <a:spcPts val="0"/>
              </a:spcAft>
              <a:buSzPts val="1100"/>
              <a:buNone/>
            </a:pPr>
            <a:r>
              <a:rPr lang="en-US" sz="1800"/>
              <a:t>While MoE models reduce training costs by 5x, they come with a significant drawback: </a:t>
            </a:r>
            <a:endParaRPr sz="1800"/>
          </a:p>
          <a:p>
            <a:pPr indent="0" lvl="0" marL="0" rtl="0" algn="ctr">
              <a:lnSpc>
                <a:spcPct val="115000"/>
              </a:lnSpc>
              <a:spcBef>
                <a:spcPts val="1200"/>
              </a:spcBef>
              <a:spcAft>
                <a:spcPts val="1200"/>
              </a:spcAft>
              <a:buSzPts val="1100"/>
              <a:buNone/>
            </a:pPr>
            <a:r>
              <a:rPr lang="en-US" sz="2200"/>
              <a:t>“</a:t>
            </a:r>
            <a:r>
              <a:rPr b="1" lang="en-US" sz="2200"/>
              <a:t>parameter bloat”</a:t>
            </a:r>
            <a:endParaRPr sz="2200"/>
          </a:p>
        </p:txBody>
      </p:sp>
      <p:sp>
        <p:nvSpPr>
          <p:cNvPr id="374" name="Google Shape;374;g32ff5f49ad9_2_4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75" name="Google Shape;375;g32ff5f49ad9_2_4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Making MoE Models More Efficient</a:t>
            </a:r>
            <a:endParaRPr sz="2400">
              <a:solidFill>
                <a:schemeClr val="lt1"/>
              </a:solidFill>
            </a:endParaRPr>
          </a:p>
        </p:txBody>
      </p:sp>
      <p:pic>
        <p:nvPicPr>
          <p:cNvPr id="376" name="Google Shape;376;g32ff5f49ad9_2_4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77" name="Google Shape;377;g32ff5f49ad9_2_4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378" name="Google Shape;378;g32ff5f49ad9_2_4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379" name="Google Shape;379;g32ff5f49ad9_2_48"/>
          <p:cNvGrpSpPr/>
          <p:nvPr/>
        </p:nvGrpSpPr>
        <p:grpSpPr>
          <a:xfrm>
            <a:off x="2622925" y="6601537"/>
            <a:ext cx="6677215" cy="70500"/>
            <a:chOff x="2589675" y="6601537"/>
            <a:chExt cx="6677215" cy="70500"/>
          </a:xfrm>
        </p:grpSpPr>
        <p:cxnSp>
          <p:nvCxnSpPr>
            <p:cNvPr id="380" name="Google Shape;380;g32ff5f49ad9_2_4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81" name="Google Shape;381;g32ff5f49ad9_2_4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382" name="Google Shape;382;g32ff5f49ad9_2_4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383" name="Google Shape;383;g32ff5f49ad9_2_48"/>
          <p:cNvSpPr txBox="1"/>
          <p:nvPr/>
        </p:nvSpPr>
        <p:spPr>
          <a:xfrm>
            <a:off x="369450" y="3021600"/>
            <a:ext cx="11067900" cy="190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8x more parameters</a:t>
            </a:r>
            <a:r>
              <a:rPr lang="en-US" sz="1800">
                <a:solidFill>
                  <a:schemeClr val="dk1"/>
                </a:solidFill>
              </a:rPr>
              <a:t> than equivalent dense models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Example: </a:t>
            </a:r>
            <a:r>
              <a:rPr b="1" lang="en-US" sz="1800">
                <a:solidFill>
                  <a:schemeClr val="dk1"/>
                </a:solidFill>
              </a:rPr>
              <a:t>1.3B</a:t>
            </a:r>
            <a:r>
              <a:rPr lang="en-US" sz="1800">
                <a:solidFill>
                  <a:schemeClr val="dk1"/>
                </a:solidFill>
              </a:rPr>
              <a:t>+MoE-128 uses</a:t>
            </a:r>
            <a:r>
              <a:rPr b="1" lang="en-US" sz="1800">
                <a:solidFill>
                  <a:schemeClr val="dk1"/>
                </a:solidFill>
              </a:rPr>
              <a:t> 52B total parameters vs 6.7B</a:t>
            </a:r>
            <a:r>
              <a:rPr lang="en-US" sz="1800">
                <a:solidFill>
                  <a:schemeClr val="dk1"/>
                </a:solidFill>
              </a:rPr>
              <a:t> in dense model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Creates two critical challenges: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High memory requirements during training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Memory bandwidth bottleneck during inference</a:t>
            </a:r>
            <a:endParaRPr sz="2800">
              <a:solidFill>
                <a:schemeClr val="dk1"/>
              </a:solidFill>
            </a:endParaRPr>
          </a:p>
        </p:txBody>
      </p:sp>
      <p:sp>
        <p:nvSpPr>
          <p:cNvPr id="384" name="Google Shape;384;g32ff5f49ad9_2_48"/>
          <p:cNvSpPr txBox="1"/>
          <p:nvPr/>
        </p:nvSpPr>
        <p:spPr>
          <a:xfrm>
            <a:off x="369450" y="5041650"/>
            <a:ext cx="11067900" cy="7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solidFill>
                  <a:schemeClr val="dk1"/>
                </a:solidFill>
              </a:rPr>
              <a:t>But how did the authors tackle this? </a:t>
            </a:r>
            <a:r>
              <a:rPr b="1" lang="en-US" sz="2200">
                <a:solidFill>
                  <a:schemeClr val="dk1"/>
                </a:solidFill>
              </a:rPr>
              <a:t>PR-MoE + MoS</a:t>
            </a:r>
            <a:r>
              <a:rPr lang="en-US" sz="2200">
                <a:solidFill>
                  <a:schemeClr val="dk1"/>
                </a:solidFill>
              </a:rPr>
              <a:t>.</a:t>
            </a:r>
            <a:endParaRPr sz="22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2ff5f49ad9_2_63"/>
          <p:cNvSpPr txBox="1"/>
          <p:nvPr/>
        </p:nvSpPr>
        <p:spPr>
          <a:xfrm>
            <a:off x="4733825" y="1285800"/>
            <a:ext cx="7095000" cy="137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Solution</a:t>
            </a:r>
            <a:endParaRPr b="1" i="0" sz="2400" u="none" cap="none" strike="noStrike">
              <a:solidFill>
                <a:srgbClr val="E84B36"/>
              </a:solidFill>
              <a:latin typeface="Arial"/>
              <a:ea typeface="Arial"/>
              <a:cs typeface="Arial"/>
              <a:sym typeface="Arial"/>
            </a:endParaRPr>
          </a:p>
          <a:p>
            <a:pPr indent="-342900" lvl="0" marL="457200" rtl="0" algn="l">
              <a:lnSpc>
                <a:spcPct val="115000"/>
              </a:lnSpc>
              <a:spcBef>
                <a:spcPts val="1200"/>
              </a:spcBef>
              <a:spcAft>
                <a:spcPts val="0"/>
              </a:spcAft>
              <a:buSzPts val="1800"/>
              <a:buAutoNum type="arabicPeriod"/>
            </a:pPr>
            <a:r>
              <a:rPr b="1" lang="en-US" sz="1800"/>
              <a:t>PR-MoE (Pyramid-Residual MoE)</a:t>
            </a:r>
            <a:endParaRPr b="1" sz="1800"/>
          </a:p>
          <a:p>
            <a:pPr indent="-342900" lvl="0" marL="457200" rtl="0" algn="l">
              <a:lnSpc>
                <a:spcPct val="115000"/>
              </a:lnSpc>
              <a:spcBef>
                <a:spcPts val="0"/>
              </a:spcBef>
              <a:spcAft>
                <a:spcPts val="0"/>
              </a:spcAft>
              <a:buSzPts val="1800"/>
              <a:buAutoNum type="arabicPeriod"/>
            </a:pPr>
            <a:r>
              <a:rPr b="1" lang="en-US" sz="1800"/>
              <a:t>MoS (Mixture-of-Students)</a:t>
            </a:r>
            <a:endParaRPr b="1" sz="1800"/>
          </a:p>
        </p:txBody>
      </p:sp>
      <p:sp>
        <p:nvSpPr>
          <p:cNvPr id="390" name="Google Shape;390;g32ff5f49ad9_2_6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91" name="Google Shape;391;g32ff5f49ad9_2_6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Key Insights Behind PR-MoE Design</a:t>
            </a:r>
            <a:endParaRPr sz="2400">
              <a:solidFill>
                <a:schemeClr val="lt1"/>
              </a:solidFill>
            </a:endParaRPr>
          </a:p>
        </p:txBody>
      </p:sp>
      <p:pic>
        <p:nvPicPr>
          <p:cNvPr id="392" name="Google Shape;392;g32ff5f49ad9_2_6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93" name="Google Shape;393;g32ff5f49ad9_2_6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394" name="Google Shape;394;g32ff5f49ad9_2_6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395" name="Google Shape;395;g32ff5f49ad9_2_63"/>
          <p:cNvGrpSpPr/>
          <p:nvPr/>
        </p:nvGrpSpPr>
        <p:grpSpPr>
          <a:xfrm>
            <a:off x="2622925" y="6601537"/>
            <a:ext cx="6677215" cy="70500"/>
            <a:chOff x="2589675" y="6601537"/>
            <a:chExt cx="6677215" cy="70500"/>
          </a:xfrm>
        </p:grpSpPr>
        <p:cxnSp>
          <p:nvCxnSpPr>
            <p:cNvPr id="396" name="Google Shape;396;g32ff5f49ad9_2_6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97" name="Google Shape;397;g32ff5f49ad9_2_6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398" name="Google Shape;398;g32ff5f49ad9_2_63"/>
          <p:cNvPicPr preferRelativeResize="0"/>
          <p:nvPr/>
        </p:nvPicPr>
        <p:blipFill>
          <a:blip r:embed="rId4">
            <a:alphaModFix/>
          </a:blip>
          <a:stretch>
            <a:fillRect/>
          </a:stretch>
        </p:blipFill>
        <p:spPr>
          <a:xfrm>
            <a:off x="778075" y="2487325"/>
            <a:ext cx="3430901" cy="2375994"/>
          </a:xfrm>
          <a:prstGeom prst="rect">
            <a:avLst/>
          </a:prstGeom>
          <a:noFill/>
          <a:ln>
            <a:noFill/>
          </a:ln>
        </p:spPr>
      </p:pic>
      <p:sp>
        <p:nvSpPr>
          <p:cNvPr id="399" name="Google Shape;399;g32ff5f49ad9_2_63"/>
          <p:cNvSpPr txBox="1"/>
          <p:nvPr/>
        </p:nvSpPr>
        <p:spPr>
          <a:xfrm>
            <a:off x="457200" y="4823175"/>
            <a:ext cx="42699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Validation loss of First-Half-MoE/Second-Half-MoE (top) </a:t>
            </a:r>
            <a:endParaRPr>
              <a:solidFill>
                <a:schemeClr val="dk1"/>
              </a:solidFill>
              <a:latin typeface="Calibri"/>
              <a:ea typeface="Calibri"/>
              <a:cs typeface="Calibri"/>
              <a:sym typeface="Calibri"/>
            </a:endParaRPr>
          </a:p>
        </p:txBody>
      </p:sp>
      <p:sp>
        <p:nvSpPr>
          <p:cNvPr id="400" name="Google Shape;400;g32ff5f49ad9_2_63"/>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01" name="Google Shape;401;g32ff5f49ad9_2_63"/>
          <p:cNvSpPr txBox="1"/>
          <p:nvPr/>
        </p:nvSpPr>
        <p:spPr>
          <a:xfrm>
            <a:off x="4719125" y="2834875"/>
            <a:ext cx="7109700" cy="3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solidFill>
                  <a:schemeClr val="dk1"/>
                </a:solidFill>
              </a:rPr>
              <a:t>PR-MoE architecture is based on two important observations:</a:t>
            </a:r>
            <a:br>
              <a:rPr lang="en-US" sz="1800">
                <a:solidFill>
                  <a:schemeClr val="dk1"/>
                </a:solidFill>
              </a:rPr>
            </a:b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Phenomenon I: Layer Specialization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Not all layers need the same number of experts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Deep layers (closer to output) benefit more from having multiple experts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Proven through experiment: Second-Half-MoE outperforms First-Half-MoE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Inspired by computer vision CNNs: deeper layers learn more specialized features</a:t>
            </a:r>
            <a:endParaRPr sz="1800">
              <a:solidFill>
                <a:schemeClr val="dk1"/>
              </a:solidFill>
            </a:endParaRPr>
          </a:p>
          <a:p>
            <a:pPr indent="0" lvl="0" marL="0" rtl="0" algn="l">
              <a:spcBef>
                <a:spcPts val="1200"/>
              </a:spcBef>
              <a:spcAft>
                <a:spcPts val="0"/>
              </a:spcAft>
              <a:buClr>
                <a:schemeClr val="dk1"/>
              </a:buClr>
              <a:buFont typeface="Arial"/>
              <a:buNone/>
            </a:pPr>
            <a:r>
              <a:t/>
            </a:r>
            <a:endParaRPr b="1"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2ff5f49ad9_2_84"/>
          <p:cNvSpPr txBox="1"/>
          <p:nvPr/>
        </p:nvSpPr>
        <p:spPr>
          <a:xfrm>
            <a:off x="376800" y="1285800"/>
            <a:ext cx="9210900" cy="229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Solution (Continued)</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b="1" lang="en-US" sz="1800"/>
              <a:t>Phenomenon II: Efficient Expert Usage</a:t>
            </a:r>
            <a:endParaRPr b="1" sz="1800"/>
          </a:p>
          <a:p>
            <a:pPr indent="-342900" lvl="1" marL="914400" rtl="0" algn="l">
              <a:lnSpc>
                <a:spcPct val="115000"/>
              </a:lnSpc>
              <a:spcBef>
                <a:spcPts val="0"/>
              </a:spcBef>
              <a:spcAft>
                <a:spcPts val="0"/>
              </a:spcAft>
              <a:buSzPts val="1800"/>
              <a:buChar char="○"/>
            </a:pPr>
            <a:r>
              <a:rPr lang="en-US" sz="1800"/>
              <a:t>Traditional solutions:</a:t>
            </a:r>
            <a:endParaRPr sz="1800"/>
          </a:p>
          <a:p>
            <a:pPr indent="-342900" lvl="2" marL="1371600" rtl="0" algn="l">
              <a:lnSpc>
                <a:spcPct val="115000"/>
              </a:lnSpc>
              <a:spcBef>
                <a:spcPts val="0"/>
              </a:spcBef>
              <a:spcAft>
                <a:spcPts val="0"/>
              </a:spcAft>
              <a:buSzPts val="1800"/>
              <a:buChar char="■"/>
            </a:pPr>
            <a:r>
              <a:rPr lang="en-US" sz="1800"/>
              <a:t>Add more experts (increases </a:t>
            </a:r>
            <a:r>
              <a:rPr b="1" lang="en-US" sz="1800"/>
              <a:t>memory</a:t>
            </a:r>
            <a:r>
              <a:rPr lang="en-US" sz="1800"/>
              <a:t>)</a:t>
            </a:r>
            <a:endParaRPr sz="1800"/>
          </a:p>
          <a:p>
            <a:pPr indent="-342900" lvl="2" marL="1371600" rtl="0" algn="l">
              <a:lnSpc>
                <a:spcPct val="115000"/>
              </a:lnSpc>
              <a:spcBef>
                <a:spcPts val="0"/>
              </a:spcBef>
              <a:spcAft>
                <a:spcPts val="0"/>
              </a:spcAft>
              <a:buSzPts val="1800"/>
              <a:buChar char="■"/>
            </a:pPr>
            <a:r>
              <a:rPr lang="en-US" sz="1800"/>
              <a:t>Use multiple experts per token (increases </a:t>
            </a:r>
            <a:r>
              <a:rPr b="1" lang="en-US" sz="1800"/>
              <a:t>computation</a:t>
            </a:r>
            <a:r>
              <a:rPr lang="en-US" sz="1800"/>
              <a:t> by</a:t>
            </a:r>
            <a:r>
              <a:rPr b="1" lang="en-US" sz="1800"/>
              <a:t> </a:t>
            </a:r>
            <a:r>
              <a:rPr lang="en-US" sz="1800"/>
              <a:t>33%)</a:t>
            </a:r>
            <a:endParaRPr sz="1800"/>
          </a:p>
        </p:txBody>
      </p:sp>
      <p:sp>
        <p:nvSpPr>
          <p:cNvPr id="407" name="Google Shape;407;g32ff5f49ad9_2_8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08" name="Google Shape;408;g32ff5f49ad9_2_84"/>
          <p:cNvSpPr txBox="1"/>
          <p:nvPr/>
        </p:nvSpPr>
        <p:spPr>
          <a:xfrm>
            <a:off x="376810" y="204051"/>
            <a:ext cx="109101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Key Insights Behind PR-MoE Design</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p:txBody>
      </p:sp>
      <p:pic>
        <p:nvPicPr>
          <p:cNvPr id="409" name="Google Shape;409;g32ff5f49ad9_2_8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10" name="Google Shape;410;g32ff5f49ad9_2_8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411" name="Google Shape;411;g32ff5f49ad9_2_8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412" name="Google Shape;412;g32ff5f49ad9_2_84"/>
          <p:cNvGrpSpPr/>
          <p:nvPr/>
        </p:nvGrpSpPr>
        <p:grpSpPr>
          <a:xfrm>
            <a:off x="2622925" y="6601537"/>
            <a:ext cx="6677215" cy="70500"/>
            <a:chOff x="2589675" y="6601537"/>
            <a:chExt cx="6677215" cy="70500"/>
          </a:xfrm>
        </p:grpSpPr>
        <p:cxnSp>
          <p:nvCxnSpPr>
            <p:cNvPr id="413" name="Google Shape;413;g32ff5f49ad9_2_8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14" name="Google Shape;414;g32ff5f49ad9_2_8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415" name="Google Shape;415;g32ff5f49ad9_2_84"/>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16" name="Google Shape;416;g32ff5f49ad9_2_84"/>
          <p:cNvSpPr txBox="1"/>
          <p:nvPr/>
        </p:nvSpPr>
        <p:spPr>
          <a:xfrm>
            <a:off x="339450" y="3293950"/>
            <a:ext cx="9285600" cy="22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chemeClr val="dk1"/>
              </a:solidFill>
            </a:endParaRPr>
          </a:p>
          <a:p>
            <a:pPr indent="-342900" lvl="1" marL="914400" rtl="0" algn="l">
              <a:lnSpc>
                <a:spcPct val="115000"/>
              </a:lnSpc>
              <a:spcBef>
                <a:spcPts val="1200"/>
              </a:spcBef>
              <a:spcAft>
                <a:spcPts val="0"/>
              </a:spcAft>
              <a:buClr>
                <a:schemeClr val="dk1"/>
              </a:buClr>
              <a:buSzPts val="1800"/>
              <a:buChar char="○"/>
            </a:pPr>
            <a:r>
              <a:rPr lang="en-US" sz="1800">
                <a:solidFill>
                  <a:schemeClr val="dk1"/>
                </a:solidFill>
              </a:rPr>
              <a:t>The PR-MoE Solution:</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Uses fixed dense path + variable expert path</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Acts like a residual network</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Expert path serves as "error correction"</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Achieves same </a:t>
            </a:r>
            <a:r>
              <a:rPr b="1" lang="en-US" sz="1800">
                <a:solidFill>
                  <a:schemeClr val="dk1"/>
                </a:solidFill>
              </a:rPr>
              <a:t>quality</a:t>
            </a:r>
            <a:r>
              <a:rPr lang="en-US" sz="1800">
                <a:solidFill>
                  <a:schemeClr val="dk1"/>
                </a:solidFill>
              </a:rPr>
              <a:t> as multiple experts</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b="1" lang="en-US" sz="1800">
                <a:solidFill>
                  <a:schemeClr val="dk1"/>
                </a:solidFill>
              </a:rPr>
              <a:t>10% faster training</a:t>
            </a:r>
            <a:r>
              <a:rPr lang="en-US" sz="1800">
                <a:solidFill>
                  <a:schemeClr val="dk1"/>
                </a:solidFill>
              </a:rPr>
              <a:t> due to reduced communication</a:t>
            </a:r>
            <a:endParaRPr sz="1800">
              <a:solidFill>
                <a:schemeClr val="dk1"/>
              </a:solidFill>
            </a:endParaRPr>
          </a:p>
          <a:p>
            <a:pPr indent="0" lvl="0" marL="0" rtl="0" algn="l">
              <a:spcBef>
                <a:spcPts val="120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2ff5f49ad9_2_115"/>
          <p:cNvSpPr txBox="1"/>
          <p:nvPr/>
        </p:nvSpPr>
        <p:spPr>
          <a:xfrm>
            <a:off x="6320575" y="1369200"/>
            <a:ext cx="5128200" cy="3349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800">
                <a:solidFill>
                  <a:schemeClr val="dk1"/>
                </a:solidFill>
              </a:rPr>
              <a:t>Traditional MoE:</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Same number of experts at all layers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Inefficient use of parameters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Uniform resource allocation</a:t>
            </a:r>
            <a:endParaRPr sz="1800"/>
          </a:p>
        </p:txBody>
      </p:sp>
      <p:sp>
        <p:nvSpPr>
          <p:cNvPr id="422" name="Google Shape;422;g32ff5f49ad9_2_11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23" name="Google Shape;423;g32ff5f49ad9_2_115"/>
          <p:cNvSpPr txBox="1"/>
          <p:nvPr/>
        </p:nvSpPr>
        <p:spPr>
          <a:xfrm>
            <a:off x="376810" y="204051"/>
            <a:ext cx="109101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Putting Experts Where They Matter Most</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p:txBody>
      </p:sp>
      <p:pic>
        <p:nvPicPr>
          <p:cNvPr id="424" name="Google Shape;424;g32ff5f49ad9_2_115"/>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25" name="Google Shape;425;g32ff5f49ad9_2_11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426" name="Google Shape;426;g32ff5f49ad9_2_11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427" name="Google Shape;427;g32ff5f49ad9_2_115"/>
          <p:cNvGrpSpPr/>
          <p:nvPr/>
        </p:nvGrpSpPr>
        <p:grpSpPr>
          <a:xfrm>
            <a:off x="2622925" y="6601537"/>
            <a:ext cx="6677215" cy="70500"/>
            <a:chOff x="2589675" y="6601537"/>
            <a:chExt cx="6677215" cy="70500"/>
          </a:xfrm>
        </p:grpSpPr>
        <p:cxnSp>
          <p:nvCxnSpPr>
            <p:cNvPr id="428" name="Google Shape;428;g32ff5f49ad9_2_115"/>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29" name="Google Shape;429;g32ff5f49ad9_2_115"/>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430" name="Google Shape;430;g32ff5f49ad9_2_115"/>
          <p:cNvPicPr preferRelativeResize="0"/>
          <p:nvPr/>
        </p:nvPicPr>
        <p:blipFill>
          <a:blip r:embed="rId4">
            <a:alphaModFix/>
          </a:blip>
          <a:stretch>
            <a:fillRect/>
          </a:stretch>
        </p:blipFill>
        <p:spPr>
          <a:xfrm>
            <a:off x="152400" y="1369225"/>
            <a:ext cx="5878549" cy="4022425"/>
          </a:xfrm>
          <a:prstGeom prst="rect">
            <a:avLst/>
          </a:prstGeom>
          <a:noFill/>
          <a:ln>
            <a:noFill/>
          </a:ln>
        </p:spPr>
      </p:pic>
      <p:sp>
        <p:nvSpPr>
          <p:cNvPr id="431" name="Google Shape;431;g32ff5f49ad9_2_115"/>
          <p:cNvSpPr txBox="1"/>
          <p:nvPr/>
        </p:nvSpPr>
        <p:spPr>
          <a:xfrm>
            <a:off x="152400" y="5560850"/>
            <a:ext cx="60459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Figure showing illustration of standard MoE (left) and PR-MoE (right).</a:t>
            </a:r>
            <a:endParaRPr>
              <a:solidFill>
                <a:schemeClr val="dk1"/>
              </a:solidFill>
            </a:endParaRPr>
          </a:p>
        </p:txBody>
      </p:sp>
      <p:sp>
        <p:nvSpPr>
          <p:cNvPr id="432" name="Google Shape;432;g32ff5f49ad9_2_115"/>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33" name="Google Shape;433;g32ff5f49ad9_2_115"/>
          <p:cNvSpPr txBox="1"/>
          <p:nvPr/>
        </p:nvSpPr>
        <p:spPr>
          <a:xfrm>
            <a:off x="6297825" y="2902775"/>
            <a:ext cx="5126400" cy="21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PR-MoE Pyramid Structure:</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More experts in deeper layers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Example: 2x experts in final layers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Aligned with empirical findings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Resource allocation matches layer importance</a:t>
            </a:r>
            <a:endParaRPr sz="1800">
              <a:solidFill>
                <a:schemeClr val="dk1"/>
              </a:solidFill>
            </a:endParaRPr>
          </a:p>
          <a:p>
            <a:pPr indent="0" lvl="0" marL="0" rtl="0" algn="l">
              <a:spcBef>
                <a:spcPts val="1200"/>
              </a:spcBef>
              <a:spcAft>
                <a:spcPts val="0"/>
              </a:spcAft>
              <a:buNone/>
            </a:pPr>
            <a:r>
              <a:t/>
            </a:r>
            <a:endParaRPr sz="2800">
              <a:solidFill>
                <a:schemeClr val="dk1"/>
              </a:solidFill>
            </a:endParaRPr>
          </a:p>
        </p:txBody>
      </p:sp>
      <p:sp>
        <p:nvSpPr>
          <p:cNvPr id="434" name="Google Shape;434;g32ff5f49ad9_2_115"/>
          <p:cNvSpPr txBox="1"/>
          <p:nvPr/>
        </p:nvSpPr>
        <p:spPr>
          <a:xfrm>
            <a:off x="6323475" y="5118225"/>
            <a:ext cx="5126400" cy="8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en-US" sz="1800">
                <a:solidFill>
                  <a:schemeClr val="dk1"/>
                </a:solidFill>
              </a:rPr>
              <a:t>Key Benefit: Better parameter utilization without sacrificing model quality</a:t>
            </a:r>
            <a:endParaRPr b="1" i="1" sz="1800">
              <a:solidFill>
                <a:schemeClr val="dk1"/>
              </a:solidFill>
            </a:endParaRPr>
          </a:p>
          <a:p>
            <a:pPr indent="0" lvl="0" marL="0" rtl="0" algn="l">
              <a:spcBef>
                <a:spcPts val="120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2ff5f49ad9_2_150"/>
          <p:cNvSpPr txBox="1"/>
          <p:nvPr/>
        </p:nvSpPr>
        <p:spPr>
          <a:xfrm>
            <a:off x="5219125" y="1826400"/>
            <a:ext cx="6677100" cy="1195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Direct Comparison Testing</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Evaluated w/ 350M and 1.3B parameters per token</a:t>
            </a:r>
            <a:endParaRPr sz="1800">
              <a:solidFill>
                <a:schemeClr val="dk1"/>
              </a:solidFill>
            </a:endParaRPr>
          </a:p>
          <a:p>
            <a:pPr indent="0" lvl="0" marL="0" marR="0" rtl="0" algn="l">
              <a:lnSpc>
                <a:spcPct val="100000"/>
              </a:lnSpc>
              <a:spcBef>
                <a:spcPts val="1200"/>
              </a:spcBef>
              <a:spcAft>
                <a:spcPts val="0"/>
              </a:spcAft>
              <a:buNone/>
            </a:pPr>
            <a:r>
              <a:t/>
            </a:r>
            <a:endParaRPr b="1" sz="1800">
              <a:solidFill>
                <a:schemeClr val="dk1"/>
              </a:solidFill>
            </a:endParaRPr>
          </a:p>
        </p:txBody>
      </p:sp>
      <p:sp>
        <p:nvSpPr>
          <p:cNvPr id="440" name="Google Shape;440;g32ff5f49ad9_2_15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41" name="Google Shape;441;g32ff5f49ad9_2_150"/>
          <p:cNvSpPr txBox="1"/>
          <p:nvPr/>
        </p:nvSpPr>
        <p:spPr>
          <a:xfrm>
            <a:off x="376810" y="204051"/>
            <a:ext cx="109101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Evaluation of PR-MoE</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p:txBody>
      </p:sp>
      <p:pic>
        <p:nvPicPr>
          <p:cNvPr id="442" name="Google Shape;442;g32ff5f49ad9_2_150"/>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43" name="Google Shape;443;g32ff5f49ad9_2_15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444" name="Google Shape;444;g32ff5f49ad9_2_15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445" name="Google Shape;445;g32ff5f49ad9_2_150"/>
          <p:cNvGrpSpPr/>
          <p:nvPr/>
        </p:nvGrpSpPr>
        <p:grpSpPr>
          <a:xfrm>
            <a:off x="2622925" y="6601537"/>
            <a:ext cx="6677215" cy="70500"/>
            <a:chOff x="2589675" y="6601537"/>
            <a:chExt cx="6677215" cy="70500"/>
          </a:xfrm>
        </p:grpSpPr>
        <p:cxnSp>
          <p:nvCxnSpPr>
            <p:cNvPr id="446" name="Google Shape;446;g32ff5f49ad9_2_150"/>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47" name="Google Shape;447;g32ff5f49ad9_2_150"/>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448" name="Google Shape;448;g32ff5f49ad9_2_150"/>
          <p:cNvPicPr preferRelativeResize="0"/>
          <p:nvPr/>
        </p:nvPicPr>
        <p:blipFill>
          <a:blip r:embed="rId4">
            <a:alphaModFix/>
          </a:blip>
          <a:stretch>
            <a:fillRect/>
          </a:stretch>
        </p:blipFill>
        <p:spPr>
          <a:xfrm>
            <a:off x="0" y="1548400"/>
            <a:ext cx="5219125" cy="3508183"/>
          </a:xfrm>
          <a:prstGeom prst="rect">
            <a:avLst/>
          </a:prstGeom>
          <a:noFill/>
          <a:ln>
            <a:noFill/>
          </a:ln>
        </p:spPr>
      </p:pic>
      <p:sp>
        <p:nvSpPr>
          <p:cNvPr id="449" name="Google Shape;449;g32ff5f49ad9_2_150"/>
          <p:cNvSpPr txBox="1"/>
          <p:nvPr/>
        </p:nvSpPr>
        <p:spPr>
          <a:xfrm>
            <a:off x="552700" y="4996875"/>
            <a:ext cx="45117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Figure showing validation curves of different MoE models based on 350M+MoE.</a:t>
            </a:r>
            <a:endParaRPr>
              <a:solidFill>
                <a:schemeClr val="dk1"/>
              </a:solidFill>
            </a:endParaRPr>
          </a:p>
        </p:txBody>
      </p:sp>
      <p:sp>
        <p:nvSpPr>
          <p:cNvPr id="450" name="Google Shape;450;g32ff5f49ad9_2_150"/>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51" name="Google Shape;451;g32ff5f49ad9_2_150"/>
          <p:cNvSpPr txBox="1"/>
          <p:nvPr/>
        </p:nvSpPr>
        <p:spPr>
          <a:xfrm>
            <a:off x="5245350" y="3022350"/>
            <a:ext cx="6677100" cy="242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Key Findings</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Both Pyramid-MoE and Residual-MoE individually </a:t>
            </a:r>
            <a:r>
              <a:rPr b="1" lang="en-US" sz="1800">
                <a:solidFill>
                  <a:schemeClr val="dk1"/>
                </a:solidFill>
              </a:rPr>
              <a:t>reduced</a:t>
            </a:r>
            <a:r>
              <a:rPr lang="en-US" sz="1800">
                <a:solidFill>
                  <a:schemeClr val="dk1"/>
                </a:solidFill>
              </a:rPr>
              <a:t> the </a:t>
            </a:r>
            <a:r>
              <a:rPr b="1" lang="en-US" sz="1800">
                <a:solidFill>
                  <a:schemeClr val="dk1"/>
                </a:solidFill>
              </a:rPr>
              <a:t>validation</a:t>
            </a:r>
            <a:r>
              <a:rPr lang="en-US" sz="1800">
                <a:solidFill>
                  <a:schemeClr val="dk1"/>
                </a:solidFill>
              </a:rPr>
              <a:t> </a:t>
            </a:r>
            <a:r>
              <a:rPr b="1" lang="en-US" sz="1800">
                <a:solidFill>
                  <a:schemeClr val="dk1"/>
                </a:solidFill>
              </a:rPr>
              <a:t>loss</a:t>
            </a:r>
            <a:r>
              <a:rPr lang="en-US" sz="1800">
                <a:solidFill>
                  <a:schemeClr val="dk1"/>
                </a:solidFill>
              </a:rPr>
              <a:t> gap</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Combined PR-MoE architecture further improved performance</a:t>
            </a:r>
            <a:endParaRPr sz="1800">
              <a:solidFill>
                <a:schemeClr val="dk1"/>
              </a:solidFill>
            </a:endParaRPr>
          </a:p>
          <a:p>
            <a:pPr indent="0" lvl="0" marL="0" rtl="0" algn="l">
              <a:spcBef>
                <a:spcPts val="1200"/>
              </a:spcBef>
              <a:spcAft>
                <a:spcPts val="0"/>
              </a:spcAft>
              <a:buClr>
                <a:schemeClr val="dk1"/>
              </a:buClr>
              <a:buFont typeface="Arial"/>
              <a:buNone/>
            </a:pPr>
            <a:r>
              <a:t/>
            </a:r>
            <a:endParaRPr b="1"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2ff5f49ad9_2_181"/>
          <p:cNvSpPr txBox="1"/>
          <p:nvPr/>
        </p:nvSpPr>
        <p:spPr>
          <a:xfrm>
            <a:off x="372550" y="1354475"/>
            <a:ext cx="11178000" cy="1499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Background Context: </a:t>
            </a:r>
            <a:r>
              <a:rPr lang="en-US" sz="1800">
                <a:solidFill>
                  <a:schemeClr val="dk1"/>
                </a:solidFill>
              </a:rPr>
              <a:t>Traditional model compression typically uses: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Quantization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Pruning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Basic knowledge distillation</a:t>
            </a:r>
            <a:endParaRPr sz="1800">
              <a:solidFill>
                <a:schemeClr val="dk1"/>
              </a:solidFill>
            </a:endParaRPr>
          </a:p>
          <a:p>
            <a:pPr indent="0" lvl="0" marL="0" marR="0" rtl="0" algn="l">
              <a:lnSpc>
                <a:spcPct val="100000"/>
              </a:lnSpc>
              <a:spcBef>
                <a:spcPts val="1200"/>
              </a:spcBef>
              <a:spcAft>
                <a:spcPts val="0"/>
              </a:spcAft>
              <a:buNone/>
            </a:pPr>
            <a:r>
              <a:t/>
            </a:r>
            <a:endParaRPr b="1" sz="1800">
              <a:solidFill>
                <a:schemeClr val="dk1"/>
              </a:solidFill>
            </a:endParaRPr>
          </a:p>
        </p:txBody>
      </p:sp>
      <p:sp>
        <p:nvSpPr>
          <p:cNvPr id="457" name="Google Shape;457;g32ff5f49ad9_2_18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58" name="Google Shape;458;g32ff5f49ad9_2_181"/>
          <p:cNvSpPr txBox="1"/>
          <p:nvPr/>
        </p:nvSpPr>
        <p:spPr>
          <a:xfrm>
            <a:off x="376810" y="204051"/>
            <a:ext cx="109101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Mixture-of-Students (MoS): The Next Step in Model Efficiency</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p:txBody>
      </p:sp>
      <p:pic>
        <p:nvPicPr>
          <p:cNvPr id="459" name="Google Shape;459;g32ff5f49ad9_2_181"/>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60" name="Google Shape;460;g32ff5f49ad9_2_18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461" name="Google Shape;461;g32ff5f49ad9_2_18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462" name="Google Shape;462;g32ff5f49ad9_2_181"/>
          <p:cNvGrpSpPr/>
          <p:nvPr/>
        </p:nvGrpSpPr>
        <p:grpSpPr>
          <a:xfrm>
            <a:off x="2622925" y="6601537"/>
            <a:ext cx="6677215" cy="70500"/>
            <a:chOff x="2589675" y="6601537"/>
            <a:chExt cx="6677215" cy="70500"/>
          </a:xfrm>
        </p:grpSpPr>
        <p:cxnSp>
          <p:nvCxnSpPr>
            <p:cNvPr id="463" name="Google Shape;463;g32ff5f49ad9_2_181"/>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64" name="Google Shape;464;g32ff5f49ad9_2_181"/>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465" name="Google Shape;465;g32ff5f49ad9_2_181"/>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66" name="Google Shape;466;g32ff5f49ad9_2_181"/>
          <p:cNvSpPr txBox="1"/>
          <p:nvPr/>
        </p:nvSpPr>
        <p:spPr>
          <a:xfrm>
            <a:off x="373450" y="2853725"/>
            <a:ext cx="11184000" cy="14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E84B36"/>
                </a:solidFill>
              </a:rPr>
              <a:t>The MoS Innovation:</a:t>
            </a:r>
            <a:endParaRPr b="1" sz="2000">
              <a:solidFill>
                <a:srgbClr val="E84B36"/>
              </a:solidFill>
            </a:endParaRPr>
          </a:p>
          <a:p>
            <a:pPr indent="0" lvl="0" marL="0" rtl="0" algn="l">
              <a:lnSpc>
                <a:spcPct val="115000"/>
              </a:lnSpc>
              <a:spcBef>
                <a:spcPts val="1200"/>
              </a:spcBef>
              <a:spcAft>
                <a:spcPts val="0"/>
              </a:spcAft>
              <a:buNone/>
            </a:pPr>
            <a:r>
              <a:rPr lang="en-US" sz="1800">
                <a:solidFill>
                  <a:schemeClr val="dk1"/>
                </a:solidFill>
              </a:rPr>
              <a:t>A novel approach to knowledge </a:t>
            </a:r>
            <a:r>
              <a:rPr b="1" lang="en-US" sz="1800">
                <a:solidFill>
                  <a:schemeClr val="dk1"/>
                </a:solidFill>
              </a:rPr>
              <a:t>distillation</a:t>
            </a:r>
            <a:r>
              <a:rPr lang="en-US" sz="1800">
                <a:solidFill>
                  <a:schemeClr val="dk1"/>
                </a:solidFill>
              </a:rPr>
              <a:t> that specifically </a:t>
            </a:r>
            <a:r>
              <a:rPr b="1" lang="en-US" sz="1800">
                <a:solidFill>
                  <a:schemeClr val="dk1"/>
                </a:solidFill>
              </a:rPr>
              <a:t>targets</a:t>
            </a:r>
            <a:r>
              <a:rPr lang="en-US" sz="1800">
                <a:solidFill>
                  <a:schemeClr val="dk1"/>
                </a:solidFill>
              </a:rPr>
              <a:t> </a:t>
            </a:r>
            <a:r>
              <a:rPr b="1" lang="en-US" sz="1800">
                <a:solidFill>
                  <a:schemeClr val="dk1"/>
                </a:solidFill>
              </a:rPr>
              <a:t>MoE</a:t>
            </a:r>
            <a:r>
              <a:rPr lang="en-US" sz="1800">
                <a:solidFill>
                  <a:schemeClr val="dk1"/>
                </a:solidFill>
              </a:rPr>
              <a:t> models while preserving their fundamental advantages. Unlike previous attempts that converted MoE to dense models, MoS </a:t>
            </a:r>
            <a:r>
              <a:rPr b="1" lang="en-US" sz="1800">
                <a:solidFill>
                  <a:schemeClr val="dk1"/>
                </a:solidFill>
              </a:rPr>
              <a:t>maintains</a:t>
            </a:r>
            <a:r>
              <a:rPr lang="en-US" sz="1800">
                <a:solidFill>
                  <a:schemeClr val="dk1"/>
                </a:solidFill>
              </a:rPr>
              <a:t> the </a:t>
            </a:r>
            <a:r>
              <a:rPr b="1" lang="en-US" sz="1800">
                <a:solidFill>
                  <a:schemeClr val="dk1"/>
                </a:solidFill>
              </a:rPr>
              <a:t>sparse</a:t>
            </a:r>
            <a:r>
              <a:rPr lang="en-US" sz="1800">
                <a:solidFill>
                  <a:schemeClr val="dk1"/>
                </a:solidFill>
              </a:rPr>
              <a:t> </a:t>
            </a:r>
            <a:r>
              <a:rPr b="1" lang="en-US" sz="1800">
                <a:solidFill>
                  <a:schemeClr val="dk1"/>
                </a:solidFill>
              </a:rPr>
              <a:t>architecture</a:t>
            </a:r>
            <a:r>
              <a:rPr lang="en-US" sz="1800">
                <a:solidFill>
                  <a:schemeClr val="dk1"/>
                </a:solidFill>
              </a:rPr>
              <a:t> that makes MoE powerful.</a:t>
            </a:r>
            <a:endParaRPr sz="1800">
              <a:solidFill>
                <a:schemeClr val="dk1"/>
              </a:solidFill>
            </a:endParaRPr>
          </a:p>
          <a:p>
            <a:pPr indent="0" lvl="0" marL="0" rtl="0" algn="l">
              <a:spcBef>
                <a:spcPts val="1200"/>
              </a:spcBef>
              <a:spcAft>
                <a:spcPts val="0"/>
              </a:spcAft>
              <a:buNone/>
            </a:pPr>
            <a:r>
              <a:t/>
            </a:r>
            <a:endParaRPr sz="2800">
              <a:solidFill>
                <a:schemeClr val="dk1"/>
              </a:solidFill>
            </a:endParaRPr>
          </a:p>
        </p:txBody>
      </p:sp>
      <p:sp>
        <p:nvSpPr>
          <p:cNvPr id="467" name="Google Shape;467;g32ff5f49ad9_2_181"/>
          <p:cNvSpPr txBox="1"/>
          <p:nvPr/>
        </p:nvSpPr>
        <p:spPr>
          <a:xfrm>
            <a:off x="373450" y="4405275"/>
            <a:ext cx="11184000" cy="15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In other words, they found a solution that: </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Preserves MoE's </a:t>
            </a:r>
            <a:r>
              <a:rPr b="1" lang="en-US" sz="1800">
                <a:solidFill>
                  <a:schemeClr val="dk1"/>
                </a:solidFill>
              </a:rPr>
              <a:t>sparse</a:t>
            </a:r>
            <a:r>
              <a:rPr lang="en-US" sz="1800">
                <a:solidFill>
                  <a:schemeClr val="dk1"/>
                </a:solidFill>
              </a:rPr>
              <a:t> </a:t>
            </a:r>
            <a:r>
              <a:rPr b="1" lang="en-US" sz="1800">
                <a:solidFill>
                  <a:schemeClr val="dk1"/>
                </a:solidFill>
              </a:rPr>
              <a:t>architecture</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Operates at billion-parameter </a:t>
            </a:r>
            <a:r>
              <a:rPr b="1" lang="en-US" sz="1800">
                <a:solidFill>
                  <a:schemeClr val="dk1"/>
                </a:solidFill>
              </a:rPr>
              <a:t>scale</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Maintains </a:t>
            </a:r>
            <a:r>
              <a:rPr b="1" lang="en-US" sz="1800">
                <a:solidFill>
                  <a:schemeClr val="dk1"/>
                </a:solidFill>
              </a:rPr>
              <a:t>zero</a:t>
            </a:r>
            <a:r>
              <a:rPr lang="en-US" sz="1800">
                <a:solidFill>
                  <a:schemeClr val="dk1"/>
                </a:solidFill>
              </a:rPr>
              <a:t>-</a:t>
            </a:r>
            <a:r>
              <a:rPr b="1" lang="en-US" sz="1800">
                <a:solidFill>
                  <a:schemeClr val="dk1"/>
                </a:solidFill>
              </a:rPr>
              <a:t>shot</a:t>
            </a:r>
            <a:r>
              <a:rPr lang="en-US" sz="1800">
                <a:solidFill>
                  <a:schemeClr val="dk1"/>
                </a:solidFill>
              </a:rPr>
              <a:t> task performance</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32ff5f49ad9_2_469"/>
          <p:cNvSpPr txBox="1"/>
          <p:nvPr/>
        </p:nvSpPr>
        <p:spPr>
          <a:xfrm>
            <a:off x="372525" y="1161700"/>
            <a:ext cx="11178000" cy="1690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The Big Teacher:</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Like a very smart professor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Knows lots of things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Takes lots of time and energy</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Needs many computers to work</a:t>
            </a:r>
            <a:endParaRPr b="1" sz="1800">
              <a:solidFill>
                <a:schemeClr val="dk1"/>
              </a:solidFill>
            </a:endParaRPr>
          </a:p>
        </p:txBody>
      </p:sp>
      <p:sp>
        <p:nvSpPr>
          <p:cNvPr id="473" name="Google Shape;473;g32ff5f49ad9_2_46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74" name="Google Shape;474;g32ff5f49ad9_2_469"/>
          <p:cNvSpPr txBox="1"/>
          <p:nvPr/>
        </p:nvSpPr>
        <p:spPr>
          <a:xfrm>
            <a:off x="376810" y="204051"/>
            <a:ext cx="109101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Mixture-of-Students (MoS): Explained like you are 5 years old</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p:txBody>
      </p:sp>
      <p:pic>
        <p:nvPicPr>
          <p:cNvPr id="475" name="Google Shape;475;g32ff5f49ad9_2_46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76" name="Google Shape;476;g32ff5f49ad9_2_46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477" name="Google Shape;477;g32ff5f49ad9_2_46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478" name="Google Shape;478;g32ff5f49ad9_2_469"/>
          <p:cNvGrpSpPr/>
          <p:nvPr/>
        </p:nvGrpSpPr>
        <p:grpSpPr>
          <a:xfrm>
            <a:off x="2622925" y="6601537"/>
            <a:ext cx="6677215" cy="70500"/>
            <a:chOff x="2589675" y="6601537"/>
            <a:chExt cx="6677215" cy="70500"/>
          </a:xfrm>
        </p:grpSpPr>
        <p:cxnSp>
          <p:nvCxnSpPr>
            <p:cNvPr id="479" name="Google Shape;479;g32ff5f49ad9_2_46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80" name="Google Shape;480;g32ff5f49ad9_2_46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481" name="Google Shape;481;g32ff5f49ad9_2_46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82" name="Google Shape;482;g32ff5f49ad9_2_469"/>
          <p:cNvPicPr preferRelativeResize="0"/>
          <p:nvPr/>
        </p:nvPicPr>
        <p:blipFill rotWithShape="1">
          <a:blip r:embed="rId4">
            <a:alphaModFix/>
          </a:blip>
          <a:srcRect b="4214" l="0" r="0" t="0"/>
          <a:stretch/>
        </p:blipFill>
        <p:spPr>
          <a:xfrm>
            <a:off x="6015825" y="1035050"/>
            <a:ext cx="2352375" cy="2253350"/>
          </a:xfrm>
          <a:prstGeom prst="rect">
            <a:avLst/>
          </a:prstGeom>
          <a:noFill/>
          <a:ln>
            <a:noFill/>
          </a:ln>
        </p:spPr>
      </p:pic>
      <p:pic>
        <p:nvPicPr>
          <p:cNvPr id="483" name="Google Shape;483;g32ff5f49ad9_2_469"/>
          <p:cNvPicPr preferRelativeResize="0"/>
          <p:nvPr/>
        </p:nvPicPr>
        <p:blipFill>
          <a:blip r:embed="rId5">
            <a:alphaModFix/>
          </a:blip>
          <a:stretch>
            <a:fillRect/>
          </a:stretch>
        </p:blipFill>
        <p:spPr>
          <a:xfrm>
            <a:off x="8883025" y="2095238"/>
            <a:ext cx="2667500" cy="2667500"/>
          </a:xfrm>
          <a:prstGeom prst="rect">
            <a:avLst/>
          </a:prstGeom>
          <a:noFill/>
          <a:ln>
            <a:noFill/>
          </a:ln>
        </p:spPr>
      </p:pic>
      <p:sp>
        <p:nvSpPr>
          <p:cNvPr id="484" name="Google Shape;484;g32ff5f49ad9_2_469"/>
          <p:cNvSpPr txBox="1"/>
          <p:nvPr/>
        </p:nvSpPr>
        <p:spPr>
          <a:xfrm>
            <a:off x="356475" y="2690775"/>
            <a:ext cx="5975400" cy="2120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The Smart Students: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Smaller versions of the teacher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Learn directly from the teacher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Work faster because they're smaller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Almost as smart as the teacher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Work together as a team</a:t>
            </a:r>
            <a:endParaRPr b="1" sz="1800">
              <a:solidFill>
                <a:schemeClr val="dk1"/>
              </a:solidFill>
            </a:endParaRPr>
          </a:p>
          <a:p>
            <a:pPr indent="0" lvl="0" marL="0" rtl="0" algn="l">
              <a:spcBef>
                <a:spcPts val="1200"/>
              </a:spcBef>
              <a:spcAft>
                <a:spcPts val="0"/>
              </a:spcAft>
              <a:buNone/>
            </a:pPr>
            <a:r>
              <a:t/>
            </a:r>
            <a:endParaRPr sz="2800">
              <a:solidFill>
                <a:schemeClr val="dk1"/>
              </a:solidFill>
            </a:endParaRPr>
          </a:p>
        </p:txBody>
      </p:sp>
      <p:sp>
        <p:nvSpPr>
          <p:cNvPr id="485" name="Google Shape;485;g32ff5f49ad9_2_469"/>
          <p:cNvSpPr txBox="1"/>
          <p:nvPr/>
        </p:nvSpPr>
        <p:spPr>
          <a:xfrm>
            <a:off x="390425" y="5067300"/>
            <a:ext cx="11167200" cy="8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solidFill>
                  <a:srgbClr val="E84B36"/>
                </a:solidFill>
              </a:rPr>
              <a:t>Bottom line:</a:t>
            </a:r>
            <a:endParaRPr sz="1800">
              <a:solidFill>
                <a:schemeClr val="dk1"/>
              </a:solidFill>
            </a:endParaRPr>
          </a:p>
          <a:p>
            <a:pPr indent="0" lvl="0" marL="0" rtl="0" algn="l">
              <a:spcBef>
                <a:spcPts val="0"/>
              </a:spcBef>
              <a:spcAft>
                <a:spcPts val="0"/>
              </a:spcAft>
              <a:buClr>
                <a:schemeClr val="dk1"/>
              </a:buClr>
              <a:buFont typeface="Arial"/>
              <a:buNone/>
            </a:pPr>
            <a:r>
              <a:rPr lang="en-US" sz="1800">
                <a:solidFill>
                  <a:schemeClr val="dk1"/>
                </a:solidFill>
              </a:rPr>
              <a:t>"Just like teaching assistants help a professor teach more students efficiently, MoS helps AI models work faster and use less resources while staying smart!"</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2ff5f49ad9_2_257"/>
          <p:cNvSpPr txBox="1"/>
          <p:nvPr>
            <p:ph idx="1" type="body"/>
          </p:nvPr>
        </p:nvSpPr>
        <p:spPr>
          <a:xfrm>
            <a:off x="376803" y="1258075"/>
            <a:ext cx="7214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Key Innovation - Staged Knowledge Distillation</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Discovery: Standard KD hurts accuracy in later training</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Solution: Staged approach where KD is either:</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US" sz="1800">
                <a:latin typeface="Arial"/>
                <a:ea typeface="Arial"/>
                <a:cs typeface="Arial"/>
                <a:sym typeface="Arial"/>
              </a:rPr>
              <a:t>Gradually reduced over time</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US" sz="1800">
                <a:latin typeface="Arial"/>
                <a:ea typeface="Arial"/>
                <a:cs typeface="Arial"/>
                <a:sym typeface="Arial"/>
              </a:rPr>
              <a:t>Stopped early in training</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t>Key Benefit</a:t>
            </a:r>
            <a:r>
              <a:rPr lang="en-US" sz="1800">
                <a:latin typeface="Arial"/>
                <a:ea typeface="Arial"/>
                <a:cs typeface="Arial"/>
                <a:sym typeface="Arial"/>
              </a:rPr>
              <a:t>: </a:t>
            </a:r>
            <a:r>
              <a:rPr lang="en-US" sz="1800"/>
              <a:t>Preserve the inference advantages of MoE models and reduces computational requirements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p:txBody>
      </p:sp>
      <p:sp>
        <p:nvSpPr>
          <p:cNvPr id="491" name="Google Shape;491;g32ff5f49ad9_2_25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92" name="Google Shape;492;g32ff5f49ad9_2_257"/>
          <p:cNvSpPr txBox="1"/>
          <p:nvPr/>
        </p:nvSpPr>
        <p:spPr>
          <a:xfrm>
            <a:off x="376810" y="204051"/>
            <a:ext cx="10910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Staged Knowledge Distillation in MoS + PR-MoE</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lt1"/>
              </a:solidFill>
            </a:endParaRPr>
          </a:p>
        </p:txBody>
      </p:sp>
      <p:pic>
        <p:nvPicPr>
          <p:cNvPr id="493" name="Google Shape;493;g32ff5f49ad9_2_25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94" name="Google Shape;494;g32ff5f49ad9_2_25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495" name="Google Shape;495;g32ff5f49ad9_2_25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496" name="Google Shape;496;g32ff5f49ad9_2_257"/>
          <p:cNvGrpSpPr/>
          <p:nvPr/>
        </p:nvGrpSpPr>
        <p:grpSpPr>
          <a:xfrm>
            <a:off x="2622925" y="6601537"/>
            <a:ext cx="6677215" cy="70500"/>
            <a:chOff x="2589675" y="6601537"/>
            <a:chExt cx="6677215" cy="70500"/>
          </a:xfrm>
        </p:grpSpPr>
        <p:cxnSp>
          <p:nvCxnSpPr>
            <p:cNvPr id="497" name="Google Shape;497;g32ff5f49ad9_2_25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98" name="Google Shape;498;g32ff5f49ad9_2_25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499" name="Google Shape;499;g32ff5f49ad9_2_257"/>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00" name="Google Shape;500;g32ff5f49ad9_2_257"/>
          <p:cNvPicPr preferRelativeResize="0"/>
          <p:nvPr/>
        </p:nvPicPr>
        <p:blipFill>
          <a:blip r:embed="rId4">
            <a:alphaModFix/>
          </a:blip>
          <a:stretch>
            <a:fillRect/>
          </a:stretch>
        </p:blipFill>
        <p:spPr>
          <a:xfrm>
            <a:off x="7159525" y="2114075"/>
            <a:ext cx="4883198" cy="731100"/>
          </a:xfrm>
          <a:prstGeom prst="rect">
            <a:avLst/>
          </a:prstGeom>
          <a:noFill/>
          <a:ln>
            <a:noFill/>
          </a:ln>
        </p:spPr>
      </p:pic>
      <p:sp>
        <p:nvSpPr>
          <p:cNvPr id="501" name="Google Shape;501;g32ff5f49ad9_2_257"/>
          <p:cNvSpPr txBox="1"/>
          <p:nvPr/>
        </p:nvSpPr>
        <p:spPr>
          <a:xfrm>
            <a:off x="8364375" y="2845175"/>
            <a:ext cx="24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Formulation of KD Loss</a:t>
            </a:r>
            <a:endParaRPr>
              <a:solidFill>
                <a:schemeClr val="dk1"/>
              </a:solidFill>
            </a:endParaRPr>
          </a:p>
        </p:txBody>
      </p:sp>
      <p:sp>
        <p:nvSpPr>
          <p:cNvPr id="502" name="Google Shape;502;g32ff5f49ad9_2_257"/>
          <p:cNvSpPr txBox="1"/>
          <p:nvPr/>
        </p:nvSpPr>
        <p:spPr>
          <a:xfrm>
            <a:off x="373450" y="4091025"/>
            <a:ext cx="7248300" cy="19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rgbClr val="15264B"/>
                </a:solidFill>
              </a:rPr>
              <a:t>PR-MoS Combination:</a:t>
            </a:r>
            <a:endParaRPr b="1" sz="2400">
              <a:solidFill>
                <a:srgbClr val="15264B"/>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Both teacher and student use PR-MoE architecture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Combines benefits of PR-MoE's efficiency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Maintains sparse architecture advantages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Further reduces model size while preserving quality</a:t>
            </a:r>
            <a:endParaRPr sz="18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2ff5f49ad9_2_274"/>
          <p:cNvSpPr txBox="1"/>
          <p:nvPr>
            <p:ph idx="1" type="body"/>
          </p:nvPr>
        </p:nvSpPr>
        <p:spPr>
          <a:xfrm>
            <a:off x="5482875" y="1123475"/>
            <a:ext cx="6492600" cy="274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rPr>
              <a:t>Key Evaluation Setup:</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t>Tested on two model configurations:</a:t>
            </a:r>
            <a:endParaRPr sz="1800"/>
          </a:p>
          <a:p>
            <a:pPr indent="-342900" lvl="1" marL="914400" rtl="0" algn="l">
              <a:lnSpc>
                <a:spcPct val="115000"/>
              </a:lnSpc>
              <a:spcBef>
                <a:spcPts val="0"/>
              </a:spcBef>
              <a:spcAft>
                <a:spcPts val="0"/>
              </a:spcAft>
              <a:buSzPts val="1800"/>
              <a:buChar char="○"/>
            </a:pPr>
            <a:r>
              <a:rPr lang="en-US" sz="1800"/>
              <a:t>350M+PR-MoE-32/64</a:t>
            </a:r>
            <a:endParaRPr sz="1800"/>
          </a:p>
          <a:p>
            <a:pPr indent="-342900" lvl="1" marL="914400" rtl="0" algn="l">
              <a:lnSpc>
                <a:spcPct val="115000"/>
              </a:lnSpc>
              <a:spcBef>
                <a:spcPts val="0"/>
              </a:spcBef>
              <a:spcAft>
                <a:spcPts val="0"/>
              </a:spcAft>
              <a:buSzPts val="1800"/>
              <a:buChar char="○"/>
            </a:pPr>
            <a:r>
              <a:rPr lang="en-US" sz="1800"/>
              <a:t>1.3B+PR-MoE-64/128</a:t>
            </a:r>
            <a:endParaRPr sz="1800"/>
          </a:p>
          <a:p>
            <a:pPr indent="-342900" lvl="0" marL="457200" rtl="0" algn="l">
              <a:lnSpc>
                <a:spcPct val="115000"/>
              </a:lnSpc>
              <a:spcBef>
                <a:spcPts val="0"/>
              </a:spcBef>
              <a:spcAft>
                <a:spcPts val="0"/>
              </a:spcAft>
              <a:buSzPts val="1800"/>
              <a:buChar char="●"/>
            </a:pPr>
            <a:r>
              <a:rPr lang="en-US" sz="1800"/>
              <a:t>Student models with </a:t>
            </a:r>
            <a:r>
              <a:rPr b="1" lang="en-US" sz="1800"/>
              <a:t>21 layers</a:t>
            </a:r>
            <a:r>
              <a:rPr lang="en-US" sz="1800"/>
              <a:t> (12.5% of teacher depth)</a:t>
            </a:r>
            <a:endParaRPr sz="1800"/>
          </a:p>
          <a:p>
            <a:pPr indent="-342900" lvl="0" marL="457200" rtl="0" algn="l">
              <a:lnSpc>
                <a:spcPct val="115000"/>
              </a:lnSpc>
              <a:spcBef>
                <a:spcPts val="0"/>
              </a:spcBef>
              <a:spcAft>
                <a:spcPts val="0"/>
              </a:spcAft>
              <a:buSzPts val="1800"/>
              <a:buChar char="●"/>
            </a:pPr>
            <a:r>
              <a:rPr lang="en-US" sz="1800"/>
              <a:t>Implemented staged knowledge distillation (KD stopped at </a:t>
            </a:r>
            <a:r>
              <a:rPr b="1" lang="en-US" sz="1800"/>
              <a:t>400K</a:t>
            </a:r>
            <a:r>
              <a:rPr lang="en-US" sz="1800"/>
              <a:t> </a:t>
            </a:r>
            <a:r>
              <a:rPr b="1" lang="en-US" sz="1800"/>
              <a:t>steps</a:t>
            </a:r>
            <a:r>
              <a:rPr lang="en-US" sz="1800"/>
              <a:t>)</a:t>
            </a:r>
            <a:endParaRPr sz="1800">
              <a:latin typeface="Arial"/>
              <a:ea typeface="Arial"/>
              <a:cs typeface="Arial"/>
              <a:sym typeface="Arial"/>
            </a:endParaRPr>
          </a:p>
        </p:txBody>
      </p:sp>
      <p:sp>
        <p:nvSpPr>
          <p:cNvPr id="508" name="Google Shape;508;g32ff5f49ad9_2_27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09" name="Google Shape;509;g32ff5f49ad9_2_274"/>
          <p:cNvSpPr txBox="1"/>
          <p:nvPr/>
        </p:nvSpPr>
        <p:spPr>
          <a:xfrm>
            <a:off x="376810" y="204051"/>
            <a:ext cx="10910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Evaluation of MoS</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lt1"/>
              </a:solidFill>
            </a:endParaRPr>
          </a:p>
        </p:txBody>
      </p:sp>
      <p:pic>
        <p:nvPicPr>
          <p:cNvPr id="510" name="Google Shape;510;g32ff5f49ad9_2_27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11" name="Google Shape;511;g32ff5f49ad9_2_27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512" name="Google Shape;512;g32ff5f49ad9_2_27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513" name="Google Shape;513;g32ff5f49ad9_2_274"/>
          <p:cNvGrpSpPr/>
          <p:nvPr/>
        </p:nvGrpSpPr>
        <p:grpSpPr>
          <a:xfrm>
            <a:off x="2622925" y="6601537"/>
            <a:ext cx="6677215" cy="70500"/>
            <a:chOff x="2589675" y="6601537"/>
            <a:chExt cx="6677215" cy="70500"/>
          </a:xfrm>
        </p:grpSpPr>
        <p:cxnSp>
          <p:nvCxnSpPr>
            <p:cNvPr id="514" name="Google Shape;514;g32ff5f49ad9_2_27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15" name="Google Shape;515;g32ff5f49ad9_2_27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516" name="Google Shape;516;g32ff5f49ad9_2_274"/>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17" name="Google Shape;517;g32ff5f49ad9_2_274"/>
          <p:cNvPicPr preferRelativeResize="0"/>
          <p:nvPr/>
        </p:nvPicPr>
        <p:blipFill>
          <a:blip r:embed="rId4">
            <a:alphaModFix/>
          </a:blip>
          <a:stretch>
            <a:fillRect/>
          </a:stretch>
        </p:blipFill>
        <p:spPr>
          <a:xfrm>
            <a:off x="579475" y="929601"/>
            <a:ext cx="3677900" cy="2455589"/>
          </a:xfrm>
          <a:prstGeom prst="rect">
            <a:avLst/>
          </a:prstGeom>
          <a:noFill/>
          <a:ln>
            <a:noFill/>
          </a:ln>
        </p:spPr>
      </p:pic>
      <p:pic>
        <p:nvPicPr>
          <p:cNvPr id="518" name="Google Shape;518;g32ff5f49ad9_2_274"/>
          <p:cNvPicPr preferRelativeResize="0"/>
          <p:nvPr/>
        </p:nvPicPr>
        <p:blipFill>
          <a:blip r:embed="rId5">
            <a:alphaModFix/>
          </a:blip>
          <a:stretch>
            <a:fillRect/>
          </a:stretch>
        </p:blipFill>
        <p:spPr>
          <a:xfrm>
            <a:off x="579475" y="3385200"/>
            <a:ext cx="3677900" cy="2455557"/>
          </a:xfrm>
          <a:prstGeom prst="rect">
            <a:avLst/>
          </a:prstGeom>
          <a:noFill/>
          <a:ln>
            <a:noFill/>
          </a:ln>
        </p:spPr>
      </p:pic>
      <p:sp>
        <p:nvSpPr>
          <p:cNvPr id="519" name="Google Shape;519;g32ff5f49ad9_2_274"/>
          <p:cNvSpPr txBox="1"/>
          <p:nvPr/>
        </p:nvSpPr>
        <p:spPr>
          <a:xfrm>
            <a:off x="135350" y="5775150"/>
            <a:ext cx="5933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Figure showing The validation curves of training the student PR-MoE with staged knowledge distillation obtains almost the same validation loss as the teacher PR-MoE on both 350M+PR-MoE and 1.3B+PR-MoE.</a:t>
            </a:r>
            <a:endParaRPr sz="1200">
              <a:solidFill>
                <a:schemeClr val="dk1"/>
              </a:solidFill>
            </a:endParaRPr>
          </a:p>
        </p:txBody>
      </p:sp>
      <p:sp>
        <p:nvSpPr>
          <p:cNvPr id="520" name="Google Shape;520;g32ff5f49ad9_2_274"/>
          <p:cNvSpPr txBox="1"/>
          <p:nvPr/>
        </p:nvSpPr>
        <p:spPr>
          <a:xfrm>
            <a:off x="5449050" y="3590825"/>
            <a:ext cx="6552300" cy="212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2400">
                <a:solidFill>
                  <a:srgbClr val="15264B"/>
                </a:solidFill>
              </a:rPr>
              <a:t>Key Results:</a:t>
            </a:r>
            <a:endParaRPr b="1" sz="2400">
              <a:solidFill>
                <a:srgbClr val="15264B"/>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Validation Performance: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Staged KD achieved similar validation curves to teacher model</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Significantly better than full-length KD</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2ff5f49ad9_2_39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26" name="Google Shape;526;g32ff5f49ad9_2_397"/>
          <p:cNvSpPr txBox="1"/>
          <p:nvPr/>
        </p:nvSpPr>
        <p:spPr>
          <a:xfrm>
            <a:off x="376810" y="204051"/>
            <a:ext cx="10910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The MoE Inference Paradox</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lt1"/>
              </a:solidFill>
            </a:endParaRPr>
          </a:p>
        </p:txBody>
      </p:sp>
      <p:pic>
        <p:nvPicPr>
          <p:cNvPr id="527" name="Google Shape;527;g32ff5f49ad9_2_39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28" name="Google Shape;528;g32ff5f49ad9_2_39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529" name="Google Shape;529;g32ff5f49ad9_2_39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530" name="Google Shape;530;g32ff5f49ad9_2_397"/>
          <p:cNvGrpSpPr/>
          <p:nvPr/>
        </p:nvGrpSpPr>
        <p:grpSpPr>
          <a:xfrm>
            <a:off x="2622925" y="6601537"/>
            <a:ext cx="6677215" cy="70500"/>
            <a:chOff x="2589675" y="6601537"/>
            <a:chExt cx="6677215" cy="70500"/>
          </a:xfrm>
        </p:grpSpPr>
        <p:cxnSp>
          <p:nvCxnSpPr>
            <p:cNvPr id="531" name="Google Shape;531;g32ff5f49ad9_2_39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32" name="Google Shape;532;g32ff5f49ad9_2_39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533" name="Google Shape;533;g32ff5f49ad9_2_397"/>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34" name="Google Shape;534;g32ff5f49ad9_2_397"/>
          <p:cNvSpPr txBox="1"/>
          <p:nvPr/>
        </p:nvSpPr>
        <p:spPr>
          <a:xfrm>
            <a:off x="457175" y="1321700"/>
            <a:ext cx="7097700" cy="22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E84B36"/>
                </a:solidFill>
              </a:rPr>
              <a:t>Best Case Scenario</a:t>
            </a:r>
            <a:endParaRPr b="1" sz="2400">
              <a:solidFill>
                <a:srgbClr val="E84B36"/>
              </a:solidFill>
            </a:endParaRPr>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Single </a:t>
            </a:r>
            <a:r>
              <a:rPr b="1" lang="en-US" sz="1800">
                <a:solidFill>
                  <a:schemeClr val="dk1"/>
                </a:solidFill>
              </a:rPr>
              <a:t>token</a:t>
            </a:r>
            <a:r>
              <a:rPr lang="en-US" sz="1800">
                <a:solidFill>
                  <a:schemeClr val="dk1"/>
                </a:solidFill>
              </a:rPr>
              <a:t> needs only </a:t>
            </a:r>
            <a:r>
              <a:rPr b="1" lang="en-US" sz="1800">
                <a:solidFill>
                  <a:schemeClr val="dk1"/>
                </a:solidFill>
              </a:rPr>
              <a:t>one</a:t>
            </a:r>
            <a:r>
              <a:rPr lang="en-US" sz="1800">
                <a:solidFill>
                  <a:schemeClr val="dk1"/>
                </a:solidFill>
              </a:rPr>
              <a:t> </a:t>
            </a:r>
            <a:r>
              <a:rPr b="1" lang="en-US" sz="1800">
                <a:solidFill>
                  <a:schemeClr val="dk1"/>
                </a:solidFill>
              </a:rPr>
              <a:t>expert</a:t>
            </a:r>
            <a:r>
              <a:rPr lang="en-US" sz="1800">
                <a:solidFill>
                  <a:schemeClr val="dk1"/>
                </a:solidFill>
              </a:rPr>
              <a:t> per layer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Example: 1.3B+MoE-128 model</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Needs only 1.3B parameters per token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Despite total size of 52B parameters</a:t>
            </a:r>
            <a:endParaRPr sz="1800">
              <a:solidFill>
                <a:schemeClr val="dk1"/>
              </a:solidFill>
            </a:endParaRPr>
          </a:p>
        </p:txBody>
      </p:sp>
      <p:sp>
        <p:nvSpPr>
          <p:cNvPr id="535" name="Google Shape;535;g32ff5f49ad9_2_397"/>
          <p:cNvSpPr/>
          <p:nvPr/>
        </p:nvSpPr>
        <p:spPr>
          <a:xfrm>
            <a:off x="6671025" y="3260563"/>
            <a:ext cx="814322" cy="56667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132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3294B"/>
              </a:solidFill>
            </a:endParaRPr>
          </a:p>
        </p:txBody>
      </p:sp>
      <p:sp>
        <p:nvSpPr>
          <p:cNvPr id="536" name="Google Shape;536;g32ff5f49ad9_2_397"/>
          <p:cNvSpPr txBox="1"/>
          <p:nvPr/>
        </p:nvSpPr>
        <p:spPr>
          <a:xfrm>
            <a:off x="7554000" y="3220650"/>
            <a:ext cx="392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15264B"/>
                </a:solidFill>
              </a:rPr>
              <a:t>How to optimize? </a:t>
            </a:r>
            <a:endParaRPr b="1" sz="3000">
              <a:solidFill>
                <a:schemeClr val="dk1"/>
              </a:solidFill>
            </a:endParaRPr>
          </a:p>
        </p:txBody>
      </p:sp>
      <p:sp>
        <p:nvSpPr>
          <p:cNvPr id="537" name="Google Shape;537;g32ff5f49ad9_2_397"/>
          <p:cNvSpPr txBox="1"/>
          <p:nvPr/>
        </p:nvSpPr>
        <p:spPr>
          <a:xfrm>
            <a:off x="458325" y="3413150"/>
            <a:ext cx="7095600" cy="210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endParaRPr>
          </a:p>
          <a:p>
            <a:pPr indent="0" lvl="0" marL="0" rtl="0" algn="l">
              <a:spcBef>
                <a:spcPts val="1200"/>
              </a:spcBef>
              <a:spcAft>
                <a:spcPts val="0"/>
              </a:spcAft>
              <a:buClr>
                <a:schemeClr val="dk1"/>
              </a:buClr>
              <a:buSzPts val="1100"/>
              <a:buFont typeface="Arial"/>
              <a:buNone/>
            </a:pPr>
            <a:r>
              <a:rPr b="1" lang="en-US" sz="2400">
                <a:solidFill>
                  <a:srgbClr val="15264B"/>
                </a:solidFill>
              </a:rPr>
              <a:t>Worst Case Scenario</a:t>
            </a:r>
            <a:endParaRPr b="1" sz="2400">
              <a:solidFill>
                <a:srgbClr val="15264B"/>
              </a:solidFill>
            </a:endParaRPr>
          </a:p>
          <a:p>
            <a:pPr indent="0" lvl="0" marL="45720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Different </a:t>
            </a:r>
            <a:r>
              <a:rPr b="1" lang="en-US" sz="1800">
                <a:solidFill>
                  <a:schemeClr val="dk1"/>
                </a:solidFill>
              </a:rPr>
              <a:t>tokens</a:t>
            </a:r>
            <a:r>
              <a:rPr lang="en-US" sz="1800">
                <a:solidFill>
                  <a:schemeClr val="dk1"/>
                </a:solidFill>
              </a:rPr>
              <a:t> need </a:t>
            </a:r>
            <a:r>
              <a:rPr b="1" lang="en-US" sz="1800">
                <a:solidFill>
                  <a:schemeClr val="dk1"/>
                </a:solidFill>
              </a:rPr>
              <a:t>different</a:t>
            </a:r>
            <a:r>
              <a:rPr lang="en-US" sz="1800">
                <a:solidFill>
                  <a:schemeClr val="dk1"/>
                </a:solidFill>
              </a:rPr>
              <a:t> </a:t>
            </a:r>
            <a:r>
              <a:rPr b="1" lang="en-US" sz="1800">
                <a:solidFill>
                  <a:schemeClr val="dk1"/>
                </a:solidFill>
              </a:rPr>
              <a:t>experts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Full batch might require entire model (52B parameters)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Creates significant </a:t>
            </a:r>
            <a:r>
              <a:rPr b="1" lang="en-US" sz="1800">
                <a:solidFill>
                  <a:schemeClr val="dk1"/>
                </a:solidFill>
              </a:rPr>
              <a:t>memory</a:t>
            </a:r>
            <a:r>
              <a:rPr lang="en-US" sz="1800">
                <a:solidFill>
                  <a:schemeClr val="dk1"/>
                </a:solidFill>
              </a:rPr>
              <a:t> bandwidth </a:t>
            </a:r>
            <a:r>
              <a:rPr b="1" lang="en-US" sz="1800">
                <a:solidFill>
                  <a:schemeClr val="dk1"/>
                </a:solidFill>
              </a:rPr>
              <a:t>pressure</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2ff5f49ad9_0_1"/>
          <p:cNvSpPr txBox="1"/>
          <p:nvPr>
            <p:ph idx="1" type="body"/>
          </p:nvPr>
        </p:nvSpPr>
        <p:spPr>
          <a:xfrm>
            <a:off x="376800" y="1258077"/>
            <a:ext cx="11177400" cy="2399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Dense Models Don’t Scale</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Arial"/>
                <a:ea typeface="Arial"/>
                <a:cs typeface="Arial"/>
                <a:sym typeface="Arial"/>
              </a:rPr>
              <a:t>From prior lectures, we’ve learned that </a:t>
            </a:r>
            <a:r>
              <a:rPr b="1" lang="en-US" sz="1800">
                <a:latin typeface="Arial"/>
                <a:ea typeface="Arial"/>
                <a:cs typeface="Arial"/>
                <a:sym typeface="Arial"/>
              </a:rPr>
              <a:t>LLMs</a:t>
            </a:r>
            <a:r>
              <a:rPr lang="en-US" sz="1800">
                <a:latin typeface="Arial"/>
                <a:ea typeface="Arial"/>
                <a:cs typeface="Arial"/>
                <a:sym typeface="Arial"/>
              </a:rPr>
              <a:t> and </a:t>
            </a:r>
            <a:r>
              <a:rPr b="1" lang="en-US" sz="1800">
                <a:latin typeface="Arial"/>
                <a:ea typeface="Arial"/>
                <a:cs typeface="Arial"/>
                <a:sym typeface="Arial"/>
              </a:rPr>
              <a:t>transformer</a:t>
            </a:r>
            <a:r>
              <a:rPr lang="en-US" sz="1800">
                <a:latin typeface="Arial"/>
                <a:ea typeface="Arial"/>
                <a:cs typeface="Arial"/>
                <a:sym typeface="Arial"/>
              </a:rPr>
              <a:t> </a:t>
            </a:r>
            <a:r>
              <a:rPr b="1" lang="en-US" sz="1800">
                <a:latin typeface="Arial"/>
                <a:ea typeface="Arial"/>
                <a:cs typeface="Arial"/>
                <a:sym typeface="Arial"/>
              </a:rPr>
              <a:t>architecture</a:t>
            </a:r>
            <a:r>
              <a:rPr lang="en-US" sz="1800">
                <a:latin typeface="Arial"/>
                <a:ea typeface="Arial"/>
                <a:cs typeface="Arial"/>
                <a:sym typeface="Arial"/>
              </a:rPr>
              <a:t> is </a:t>
            </a:r>
            <a:r>
              <a:rPr b="1" lang="en-US" sz="1800">
                <a:latin typeface="Arial"/>
                <a:ea typeface="Arial"/>
                <a:cs typeface="Arial"/>
                <a:sym typeface="Arial"/>
              </a:rPr>
              <a:t>dense</a:t>
            </a:r>
            <a:r>
              <a:rPr lang="en-US"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Older models activate </a:t>
            </a:r>
            <a:r>
              <a:rPr b="1" lang="en-US" sz="1800">
                <a:latin typeface="Arial"/>
                <a:ea typeface="Arial"/>
                <a:cs typeface="Arial"/>
                <a:sym typeface="Arial"/>
              </a:rPr>
              <a:t>all</a:t>
            </a:r>
            <a:r>
              <a:rPr lang="en-US" sz="1800">
                <a:latin typeface="Arial"/>
                <a:ea typeface="Arial"/>
                <a:cs typeface="Arial"/>
                <a:sym typeface="Arial"/>
              </a:rPr>
              <a:t> </a:t>
            </a:r>
            <a:r>
              <a:rPr b="1" lang="en-US" sz="1800">
                <a:latin typeface="Arial"/>
                <a:ea typeface="Arial"/>
                <a:cs typeface="Arial"/>
                <a:sym typeface="Arial"/>
              </a:rPr>
              <a:t>parameters</a:t>
            </a:r>
            <a:r>
              <a:rPr lang="en-US" sz="1800">
                <a:latin typeface="Arial"/>
                <a:ea typeface="Arial"/>
                <a:cs typeface="Arial"/>
                <a:sym typeface="Arial"/>
              </a:rPr>
              <a:t> for every input, leading to </a:t>
            </a:r>
            <a:r>
              <a:rPr b="1" lang="en-US" sz="1800">
                <a:latin typeface="Arial"/>
                <a:ea typeface="Arial"/>
                <a:cs typeface="Arial"/>
                <a:sym typeface="Arial"/>
              </a:rPr>
              <a:t>inefficiencies</a:t>
            </a:r>
            <a:r>
              <a:rPr lang="en-US" sz="1800">
                <a:latin typeface="Arial"/>
                <a:ea typeface="Arial"/>
                <a:cs typeface="Arial"/>
                <a:sym typeface="Arial"/>
              </a:rPr>
              <a:t> in scaling.</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This began pushing the limits of </a:t>
            </a:r>
            <a:r>
              <a:rPr b="1" lang="en-US" sz="1800">
                <a:latin typeface="Arial"/>
                <a:ea typeface="Arial"/>
                <a:cs typeface="Arial"/>
                <a:sym typeface="Arial"/>
              </a:rPr>
              <a:t>computational</a:t>
            </a:r>
            <a:r>
              <a:rPr lang="en-US" sz="1800">
                <a:latin typeface="Arial"/>
                <a:ea typeface="Arial"/>
                <a:cs typeface="Arial"/>
                <a:sym typeface="Arial"/>
              </a:rPr>
              <a:t> </a:t>
            </a:r>
            <a:r>
              <a:rPr b="1" lang="en-US" sz="1800">
                <a:latin typeface="Arial"/>
                <a:ea typeface="Arial"/>
                <a:cs typeface="Arial"/>
                <a:sym typeface="Arial"/>
              </a:rPr>
              <a:t>power</a:t>
            </a:r>
            <a:r>
              <a:rPr lang="en-US" sz="1800">
                <a:latin typeface="Arial"/>
                <a:ea typeface="Arial"/>
                <a:cs typeface="Arial"/>
                <a:sym typeface="Arial"/>
              </a:rPr>
              <a:t> (to train and deploy).</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p:txBody>
      </p:sp>
      <p:sp>
        <p:nvSpPr>
          <p:cNvPr id="105" name="Google Shape;105;g32ff5f49ad9_0_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6" name="Google Shape;106;g32ff5f49ad9_0_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Motivations for Mixture-of-Experts (MoE)</a:t>
            </a:r>
            <a:endParaRPr b="0" i="0" sz="2400" u="none" cap="none" strike="noStrike">
              <a:solidFill>
                <a:schemeClr val="lt1"/>
              </a:solidFill>
              <a:latin typeface="Arial"/>
              <a:ea typeface="Arial"/>
              <a:cs typeface="Arial"/>
              <a:sym typeface="Arial"/>
            </a:endParaRPr>
          </a:p>
        </p:txBody>
      </p:sp>
      <p:pic>
        <p:nvPicPr>
          <p:cNvPr id="107" name="Google Shape;107;g32ff5f49ad9_0_1"/>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08" name="Google Shape;108;g32ff5f49ad9_0_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109" name="Google Shape;109;g32ff5f49ad9_0_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110" name="Google Shape;110;g32ff5f49ad9_0_1"/>
          <p:cNvGrpSpPr/>
          <p:nvPr/>
        </p:nvGrpSpPr>
        <p:grpSpPr>
          <a:xfrm>
            <a:off x="2622925" y="6601537"/>
            <a:ext cx="6677215" cy="70500"/>
            <a:chOff x="2589675" y="6601537"/>
            <a:chExt cx="6677215" cy="70500"/>
          </a:xfrm>
        </p:grpSpPr>
        <p:cxnSp>
          <p:nvCxnSpPr>
            <p:cNvPr id="111" name="Google Shape;111;g32ff5f49ad9_0_1"/>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12" name="Google Shape;112;g32ff5f49ad9_0_1"/>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113" name="Google Shape;113;g32ff5f49ad9_0_1"/>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4" name="Google Shape;114;g32ff5f49ad9_0_1"/>
          <p:cNvSpPr txBox="1"/>
          <p:nvPr/>
        </p:nvSpPr>
        <p:spPr>
          <a:xfrm>
            <a:off x="339825" y="3118075"/>
            <a:ext cx="111774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t/>
            </a:r>
            <a:endParaRPr sz="1800">
              <a:solidFill>
                <a:schemeClr val="dk1"/>
              </a:solidFill>
            </a:endParaRPr>
          </a:p>
          <a:p>
            <a:pPr indent="0" lvl="0" marL="0" rtl="0" algn="l">
              <a:spcBef>
                <a:spcPts val="0"/>
              </a:spcBef>
              <a:spcAft>
                <a:spcPts val="0"/>
              </a:spcAft>
              <a:buClr>
                <a:schemeClr val="dk1"/>
              </a:buClr>
              <a:buSzPts val="2000"/>
              <a:buFont typeface="Arial"/>
              <a:buNone/>
            </a:pPr>
            <a:r>
              <a:t/>
            </a:r>
            <a:endParaRPr sz="1800">
              <a:solidFill>
                <a:schemeClr val="dk1"/>
              </a:solidFill>
            </a:endParaRPr>
          </a:p>
          <a:p>
            <a:pPr indent="0" lvl="0" marL="0" rtl="0" algn="l">
              <a:spcBef>
                <a:spcPts val="0"/>
              </a:spcBef>
              <a:spcAft>
                <a:spcPts val="0"/>
              </a:spcAft>
              <a:buClr>
                <a:schemeClr val="dk1"/>
              </a:buClr>
              <a:buSzPts val="3000"/>
              <a:buFont typeface="Arial"/>
              <a:buNone/>
            </a:pPr>
            <a:r>
              <a:rPr b="1" lang="en-US" sz="2400">
                <a:solidFill>
                  <a:srgbClr val="15264B"/>
                </a:solidFill>
              </a:rPr>
              <a:t>The Solution?</a:t>
            </a:r>
            <a:endParaRPr b="1" sz="2400">
              <a:solidFill>
                <a:srgbClr val="15264B"/>
              </a:solidFill>
            </a:endParaRPr>
          </a:p>
          <a:p>
            <a:pPr indent="0" lvl="0" marL="0" rtl="0" algn="l">
              <a:spcBef>
                <a:spcPts val="0"/>
              </a:spcBef>
              <a:spcAft>
                <a:spcPts val="0"/>
              </a:spcAft>
              <a:buClr>
                <a:schemeClr val="dk1"/>
              </a:buClr>
              <a:buSzPts val="30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Conditional computation using a </a:t>
            </a:r>
            <a:r>
              <a:rPr b="1" lang="en-US" sz="1800">
                <a:solidFill>
                  <a:schemeClr val="dk1"/>
                </a:solidFill>
              </a:rPr>
              <a:t>Mixture-of-Experts</a:t>
            </a:r>
            <a:r>
              <a:rPr lang="en-US" sz="1800">
                <a:solidFill>
                  <a:schemeClr val="dk1"/>
                </a:solidFill>
              </a:rPr>
              <a:t> (MoE) layer.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Using a gated network, sparsely activate different experts depending on input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Train faster, maintain quality, and leverage specialists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32ff5f49ad9_2_41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43" name="Google Shape;543;g32ff5f49ad9_2_416"/>
          <p:cNvSpPr txBox="1"/>
          <p:nvPr/>
        </p:nvSpPr>
        <p:spPr>
          <a:xfrm>
            <a:off x="376810" y="204051"/>
            <a:ext cx="10910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DeepSpeed-MoE's Solution</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lt1"/>
              </a:solidFill>
            </a:endParaRPr>
          </a:p>
        </p:txBody>
      </p:sp>
      <p:pic>
        <p:nvPicPr>
          <p:cNvPr id="544" name="Google Shape;544;g32ff5f49ad9_2_416"/>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45" name="Google Shape;545;g32ff5f49ad9_2_41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546" name="Google Shape;546;g32ff5f49ad9_2_41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547" name="Google Shape;547;g32ff5f49ad9_2_416"/>
          <p:cNvGrpSpPr/>
          <p:nvPr/>
        </p:nvGrpSpPr>
        <p:grpSpPr>
          <a:xfrm>
            <a:off x="2622925" y="6601537"/>
            <a:ext cx="6677215" cy="70500"/>
            <a:chOff x="2589675" y="6601537"/>
            <a:chExt cx="6677215" cy="70500"/>
          </a:xfrm>
        </p:grpSpPr>
        <p:cxnSp>
          <p:nvCxnSpPr>
            <p:cNvPr id="548" name="Google Shape;548;g32ff5f49ad9_2_416"/>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49" name="Google Shape;549;g32ff5f49ad9_2_416"/>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550" name="Google Shape;550;g32ff5f49ad9_2_416"/>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51" name="Google Shape;551;g32ff5f49ad9_2_416"/>
          <p:cNvSpPr txBox="1"/>
          <p:nvPr/>
        </p:nvSpPr>
        <p:spPr>
          <a:xfrm>
            <a:off x="380975" y="1048500"/>
            <a:ext cx="56112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E84B36"/>
                </a:solidFill>
              </a:rPr>
              <a:t>Three-Pronged Strategy</a:t>
            </a:r>
            <a:endParaRPr b="1" sz="2400">
              <a:solidFill>
                <a:srgbClr val="E84B36"/>
              </a:solidFill>
            </a:endParaRPr>
          </a:p>
          <a:p>
            <a:pPr indent="0" lvl="0" marL="0" rtl="0" algn="l">
              <a:lnSpc>
                <a:spcPct val="115000"/>
              </a:lnSpc>
              <a:spcBef>
                <a:spcPts val="0"/>
              </a:spcBef>
              <a:spcAft>
                <a:spcPts val="0"/>
              </a:spcAft>
              <a:buNone/>
            </a:pPr>
            <a:r>
              <a:t/>
            </a:r>
            <a:endParaRPr b="1" sz="10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Smart Model Partitioning / Slicing</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Multiple parallelism types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Efficient token grouping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Reduced data access per device</a:t>
            </a:r>
            <a:endParaRPr sz="1800">
              <a:solidFill>
                <a:schemeClr val="dk1"/>
              </a:solidFill>
            </a:endParaRPr>
          </a:p>
          <a:p>
            <a:pPr indent="0" lvl="0" marL="0" rtl="0" algn="l">
              <a:spcBef>
                <a:spcPts val="1200"/>
              </a:spcBef>
              <a:spcAft>
                <a:spcPts val="0"/>
              </a:spcAft>
              <a:buNone/>
            </a:pPr>
            <a:r>
              <a:t/>
            </a:r>
            <a:endParaRPr sz="1800">
              <a:solidFill>
                <a:schemeClr val="dk1"/>
              </a:solidFill>
            </a:endParaRPr>
          </a:p>
        </p:txBody>
      </p:sp>
      <p:sp>
        <p:nvSpPr>
          <p:cNvPr id="552" name="Google Shape;552;g32ff5f49ad9_2_416"/>
          <p:cNvSpPr txBox="1"/>
          <p:nvPr/>
        </p:nvSpPr>
        <p:spPr>
          <a:xfrm>
            <a:off x="6448050" y="1048500"/>
            <a:ext cx="5297700" cy="228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15264B"/>
                </a:solidFill>
              </a:rPr>
              <a:t>Results</a:t>
            </a:r>
            <a:endParaRPr b="1" sz="2400">
              <a:solidFill>
                <a:srgbClr val="15264B"/>
              </a:solidFill>
            </a:endParaRPr>
          </a:p>
          <a:p>
            <a:pPr indent="0" lvl="0" marL="0" rtl="0" algn="l">
              <a:lnSpc>
                <a:spcPct val="115000"/>
              </a:lnSpc>
              <a:spcBef>
                <a:spcPts val="0"/>
              </a:spcBef>
              <a:spcAft>
                <a:spcPts val="0"/>
              </a:spcAft>
              <a:buNone/>
            </a:pPr>
            <a:r>
              <a:t/>
            </a:r>
            <a:endParaRPr sz="10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Minimize critical data path per device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Maximize aggregate memory bandwidth</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Enable massive model scaling</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Achieve both </a:t>
            </a:r>
            <a:r>
              <a:rPr b="1" lang="en-US" sz="1800">
                <a:solidFill>
                  <a:schemeClr val="dk1"/>
                </a:solidFill>
              </a:rPr>
              <a:t>low</a:t>
            </a:r>
            <a:r>
              <a:rPr lang="en-US" sz="1800">
                <a:solidFill>
                  <a:schemeClr val="dk1"/>
                </a:solidFill>
              </a:rPr>
              <a:t> </a:t>
            </a:r>
            <a:r>
              <a:rPr b="1" lang="en-US" sz="1800">
                <a:solidFill>
                  <a:schemeClr val="dk1"/>
                </a:solidFill>
              </a:rPr>
              <a:t>latency</a:t>
            </a:r>
            <a:r>
              <a:rPr lang="en-US" sz="1800">
                <a:solidFill>
                  <a:schemeClr val="dk1"/>
                </a:solidFill>
              </a:rPr>
              <a:t> and </a:t>
            </a:r>
            <a:r>
              <a:rPr b="1" lang="en-US" sz="1800">
                <a:solidFill>
                  <a:schemeClr val="dk1"/>
                </a:solidFill>
              </a:rPr>
              <a:t>high</a:t>
            </a:r>
            <a:r>
              <a:rPr lang="en-US" sz="1800">
                <a:solidFill>
                  <a:schemeClr val="dk1"/>
                </a:solidFill>
              </a:rPr>
              <a:t> </a:t>
            </a:r>
            <a:r>
              <a:rPr b="1" lang="en-US" sz="1800">
                <a:solidFill>
                  <a:schemeClr val="dk1"/>
                </a:solidFill>
              </a:rPr>
              <a:t>throughput</a:t>
            </a:r>
            <a:endParaRPr b="1" sz="1800">
              <a:solidFill>
                <a:schemeClr val="dk1"/>
              </a:solidFill>
            </a:endParaRPr>
          </a:p>
        </p:txBody>
      </p:sp>
      <p:sp>
        <p:nvSpPr>
          <p:cNvPr id="553" name="Google Shape;553;g32ff5f49ad9_2_416"/>
          <p:cNvSpPr txBox="1"/>
          <p:nvPr/>
        </p:nvSpPr>
        <p:spPr>
          <a:xfrm>
            <a:off x="390425" y="3208325"/>
            <a:ext cx="5601900" cy="153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Optimized Communication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Coordinated parallelism</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Efficient token routing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Minimized data movement</a:t>
            </a:r>
            <a:endParaRPr sz="2800">
              <a:solidFill>
                <a:schemeClr val="dk1"/>
              </a:solidFill>
            </a:endParaRPr>
          </a:p>
        </p:txBody>
      </p:sp>
      <p:sp>
        <p:nvSpPr>
          <p:cNvPr id="554" name="Google Shape;554;g32ff5f49ad9_2_416"/>
          <p:cNvSpPr txBox="1"/>
          <p:nvPr/>
        </p:nvSpPr>
        <p:spPr>
          <a:xfrm>
            <a:off x="424375" y="4626325"/>
            <a:ext cx="5499900" cy="15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2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Enhanced Performance</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Optimized transformer kernels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Improved MoE-specific operations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Maximum bandwidth utilization</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32ff5f49ad9_2_45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60" name="Google Shape;560;g32ff5f49ad9_2_45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Model </a:t>
            </a:r>
            <a:r>
              <a:rPr lang="en-US" sz="2400">
                <a:solidFill>
                  <a:schemeClr val="lt1"/>
                </a:solidFill>
              </a:rPr>
              <a:t>Partitioning</a:t>
            </a:r>
            <a:r>
              <a:rPr lang="en-US" sz="2400">
                <a:solidFill>
                  <a:schemeClr val="lt1"/>
                </a:solidFill>
              </a:rPr>
              <a:t> and Slicing </a:t>
            </a:r>
            <a:endParaRPr sz="2400">
              <a:solidFill>
                <a:schemeClr val="lt1"/>
              </a:solidFill>
            </a:endParaRPr>
          </a:p>
        </p:txBody>
      </p:sp>
      <p:pic>
        <p:nvPicPr>
          <p:cNvPr id="561" name="Google Shape;561;g32ff5f49ad9_2_452"/>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62" name="Google Shape;562;g32ff5f49ad9_2_45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563" name="Google Shape;563;g32ff5f49ad9_2_45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564" name="Google Shape;564;g32ff5f49ad9_2_452"/>
          <p:cNvGrpSpPr/>
          <p:nvPr/>
        </p:nvGrpSpPr>
        <p:grpSpPr>
          <a:xfrm>
            <a:off x="2622925" y="6601537"/>
            <a:ext cx="6677215" cy="70500"/>
            <a:chOff x="2589675" y="6601537"/>
            <a:chExt cx="6677215" cy="70500"/>
          </a:xfrm>
        </p:grpSpPr>
        <p:cxnSp>
          <p:nvCxnSpPr>
            <p:cNvPr id="565" name="Google Shape;565;g32ff5f49ad9_2_452"/>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66" name="Google Shape;566;g32ff5f49ad9_2_452"/>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567" name="Google Shape;567;g32ff5f49ad9_2_452"/>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68" name="Google Shape;568;g32ff5f49ad9_2_452"/>
          <p:cNvSpPr txBox="1"/>
          <p:nvPr/>
        </p:nvSpPr>
        <p:spPr>
          <a:xfrm>
            <a:off x="376800" y="1296300"/>
            <a:ext cx="10910100" cy="30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E84B36"/>
                </a:solidFill>
              </a:rPr>
              <a:t>Architecture</a:t>
            </a:r>
            <a:endParaRPr b="1" sz="2400">
              <a:solidFill>
                <a:srgbClr val="E84B36"/>
              </a:solidFill>
            </a:endParaRPr>
          </a:p>
          <a:p>
            <a:pPr indent="0" lvl="0" marL="0" rtl="0" algn="l">
              <a:spcBef>
                <a:spcPts val="0"/>
              </a:spcBef>
              <a:spcAft>
                <a:spcPts val="0"/>
              </a:spcAft>
              <a:buNone/>
            </a:pPr>
            <a:r>
              <a:t/>
            </a:r>
            <a:endParaRPr sz="1000">
              <a:solidFill>
                <a:srgbClr val="E84B36"/>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Expert Parallelism:</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Partitions experts across devices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Groups similar tokens for efficiency</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Real Impact: 1.3B+MoE-128 model</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b="1" lang="en-US" sz="1800">
                <a:solidFill>
                  <a:schemeClr val="dk1"/>
                </a:solidFill>
              </a:rPr>
              <a:t>Only 1.3B parameters</a:t>
            </a:r>
            <a:r>
              <a:rPr lang="en-US" sz="1800">
                <a:solidFill>
                  <a:schemeClr val="dk1"/>
                </a:solidFill>
              </a:rPr>
              <a:t> per device</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vs</a:t>
            </a:r>
            <a:r>
              <a:rPr b="1" lang="en-US" sz="1800">
                <a:solidFill>
                  <a:schemeClr val="dk1"/>
                </a:solidFill>
              </a:rPr>
              <a:t> 6.7B in equivalent dense model</a:t>
            </a:r>
            <a:endParaRPr b="1"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Potential </a:t>
            </a:r>
            <a:r>
              <a:rPr b="1" lang="en-US" sz="1800">
                <a:solidFill>
                  <a:schemeClr val="dk1"/>
                </a:solidFill>
              </a:rPr>
              <a:t>5x speed improvement</a:t>
            </a:r>
            <a:endParaRPr sz="1800">
              <a:solidFill>
                <a:schemeClr val="dk1"/>
              </a:solidFill>
            </a:endParaRPr>
          </a:p>
        </p:txBody>
      </p:sp>
      <p:pic>
        <p:nvPicPr>
          <p:cNvPr id="569" name="Google Shape;569;g32ff5f49ad9_2_452"/>
          <p:cNvPicPr preferRelativeResize="0"/>
          <p:nvPr/>
        </p:nvPicPr>
        <p:blipFill rotWithShape="1">
          <a:blip r:embed="rId4">
            <a:alphaModFix/>
          </a:blip>
          <a:srcRect b="13859" l="0" r="0" t="0"/>
          <a:stretch/>
        </p:blipFill>
        <p:spPr>
          <a:xfrm>
            <a:off x="5990900" y="2116037"/>
            <a:ext cx="5961983" cy="3160525"/>
          </a:xfrm>
          <a:prstGeom prst="rect">
            <a:avLst/>
          </a:prstGeom>
          <a:noFill/>
          <a:ln>
            <a:noFill/>
          </a:ln>
        </p:spPr>
      </p:pic>
      <p:sp>
        <p:nvSpPr>
          <p:cNvPr id="570" name="Google Shape;570;g32ff5f49ad9_2_452"/>
          <p:cNvSpPr txBox="1"/>
          <p:nvPr/>
        </p:nvSpPr>
        <p:spPr>
          <a:xfrm>
            <a:off x="407400" y="4354350"/>
            <a:ext cx="6280800" cy="1646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Expert-Slicing:</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Splits expert parameters horizontally/vertically</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Enables scaling beyond expert count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Optimizes latency-sensitive scenarios</a:t>
            </a:r>
            <a:endParaRPr sz="1800">
              <a:solidFill>
                <a:schemeClr val="dk1"/>
              </a:solidFill>
            </a:endParaRPr>
          </a:p>
          <a:p>
            <a:pPr indent="0" lvl="0" marL="0" rtl="0" algn="l">
              <a:spcBef>
                <a:spcPts val="120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2ff5f49ad9_2_37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76" name="Google Shape;576;g32ff5f49ad9_2_379"/>
          <p:cNvSpPr txBox="1"/>
          <p:nvPr/>
        </p:nvSpPr>
        <p:spPr>
          <a:xfrm>
            <a:off x="376810" y="204051"/>
            <a:ext cx="10910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Revolutionizing MoE Model Inference</a:t>
            </a:r>
            <a:endParaRPr sz="2400">
              <a:solidFill>
                <a:schemeClr val="lt1"/>
              </a:solidFill>
            </a:endParaRPr>
          </a:p>
          <a:p>
            <a:pPr indent="0" lvl="0" marL="0" rtl="0" algn="l">
              <a:spcBef>
                <a:spcPts val="0"/>
              </a:spcBef>
              <a:spcAft>
                <a:spcPts val="0"/>
              </a:spcAft>
              <a:buClr>
                <a:schemeClr val="dk1"/>
              </a:buClr>
              <a:buSzPts val="1100"/>
              <a:buFont typeface="Arial"/>
              <a:buNone/>
            </a:pPr>
            <a:r>
              <a:t/>
            </a:r>
            <a:endParaRPr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lt1"/>
              </a:solidFill>
            </a:endParaRPr>
          </a:p>
        </p:txBody>
      </p:sp>
      <p:pic>
        <p:nvPicPr>
          <p:cNvPr id="577" name="Google Shape;577;g32ff5f49ad9_2_37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78" name="Google Shape;578;g32ff5f49ad9_2_37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579" name="Google Shape;579;g32ff5f49ad9_2_37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580" name="Google Shape;580;g32ff5f49ad9_2_379"/>
          <p:cNvGrpSpPr/>
          <p:nvPr/>
        </p:nvGrpSpPr>
        <p:grpSpPr>
          <a:xfrm>
            <a:off x="2622925" y="6601537"/>
            <a:ext cx="6677215" cy="70500"/>
            <a:chOff x="2589675" y="6601537"/>
            <a:chExt cx="6677215" cy="70500"/>
          </a:xfrm>
        </p:grpSpPr>
        <p:cxnSp>
          <p:nvCxnSpPr>
            <p:cNvPr id="581" name="Google Shape;581;g32ff5f49ad9_2_37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82" name="Google Shape;582;g32ff5f49ad9_2_37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583" name="Google Shape;583;g32ff5f49ad9_2_37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84" name="Google Shape;584;g32ff5f49ad9_2_379"/>
          <p:cNvSpPr txBox="1"/>
          <p:nvPr/>
        </p:nvSpPr>
        <p:spPr>
          <a:xfrm>
            <a:off x="457175" y="1474100"/>
            <a:ext cx="11034900" cy="1510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Inference performance bottlenecked by memory bandwidth, not compute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Must efficiently manage parameter loading from main memory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Traditional small batch sizes compound the challenge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Solution</a:t>
            </a:r>
            <a:r>
              <a:rPr lang="en-US" sz="1800">
                <a:solidFill>
                  <a:schemeClr val="dk1"/>
                </a:solidFill>
              </a:rPr>
              <a:t> exploits </a:t>
            </a:r>
            <a:r>
              <a:rPr b="1" lang="en-US" sz="1800">
                <a:solidFill>
                  <a:schemeClr val="dk1"/>
                </a:solidFill>
              </a:rPr>
              <a:t>GPUs</a:t>
            </a:r>
            <a:r>
              <a:rPr lang="en-US" sz="1800">
                <a:solidFill>
                  <a:schemeClr val="dk1"/>
                </a:solidFill>
              </a:rPr>
              <a:t> </a:t>
            </a:r>
            <a:r>
              <a:rPr b="1" lang="en-US" sz="1800">
                <a:solidFill>
                  <a:schemeClr val="dk1"/>
                </a:solidFill>
              </a:rPr>
              <a:t>in</a:t>
            </a:r>
            <a:r>
              <a:rPr lang="en-US" sz="1800">
                <a:solidFill>
                  <a:schemeClr val="dk1"/>
                </a:solidFill>
              </a:rPr>
              <a:t> </a:t>
            </a:r>
            <a:r>
              <a:rPr b="1" lang="en-US" sz="1800">
                <a:solidFill>
                  <a:schemeClr val="dk1"/>
                </a:solidFill>
              </a:rPr>
              <a:t>parallel</a:t>
            </a:r>
            <a:r>
              <a:rPr lang="en-US" sz="1800">
                <a:solidFill>
                  <a:schemeClr val="dk1"/>
                </a:solidFill>
              </a:rPr>
              <a:t> for inference at extremely low latency (&lt; 25ms), even for </a:t>
            </a:r>
            <a:r>
              <a:rPr b="1" lang="en-US" sz="1800">
                <a:solidFill>
                  <a:schemeClr val="dk1"/>
                </a:solidFill>
              </a:rPr>
              <a:t>huge</a:t>
            </a:r>
            <a:r>
              <a:rPr lang="en-US" sz="1800">
                <a:solidFill>
                  <a:schemeClr val="dk1"/>
                </a:solidFill>
              </a:rPr>
              <a:t> models</a:t>
            </a:r>
            <a:endParaRPr sz="1800">
              <a:solidFill>
                <a:schemeClr val="dk1"/>
              </a:solidFill>
            </a:endParaRPr>
          </a:p>
        </p:txBody>
      </p:sp>
      <p:sp>
        <p:nvSpPr>
          <p:cNvPr id="585" name="Google Shape;585;g32ff5f49ad9_2_379"/>
          <p:cNvSpPr txBox="1"/>
          <p:nvPr/>
        </p:nvSpPr>
        <p:spPr>
          <a:xfrm>
            <a:off x="376800" y="972300"/>
            <a:ext cx="9926100" cy="21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E84B36"/>
                </a:solidFill>
              </a:rPr>
              <a:t>Inference</a:t>
            </a:r>
            <a:r>
              <a:rPr b="1" lang="en-US" sz="2400">
                <a:solidFill>
                  <a:srgbClr val="E84B36"/>
                </a:solidFill>
              </a:rPr>
              <a:t> Challenges</a:t>
            </a:r>
            <a:r>
              <a:rPr b="1" lang="en-US" sz="2400">
                <a:solidFill>
                  <a:srgbClr val="E84B36"/>
                </a:solidFill>
              </a:rPr>
              <a:t>:</a:t>
            </a:r>
            <a:endParaRPr b="1" sz="2400">
              <a:solidFill>
                <a:srgbClr val="E84B36"/>
              </a:solidFill>
            </a:endParaRPr>
          </a:p>
          <a:p>
            <a:pPr indent="0" lvl="0" marL="0" rtl="0" algn="l">
              <a:spcBef>
                <a:spcPts val="0"/>
              </a:spcBef>
              <a:spcAft>
                <a:spcPts val="0"/>
              </a:spcAft>
              <a:buNone/>
            </a:pPr>
            <a:r>
              <a:t/>
            </a:r>
            <a:endParaRPr sz="2800">
              <a:solidFill>
                <a:schemeClr val="dk1"/>
              </a:solidFill>
            </a:endParaRPr>
          </a:p>
        </p:txBody>
      </p:sp>
      <p:pic>
        <p:nvPicPr>
          <p:cNvPr id="586" name="Google Shape;586;g32ff5f49ad9_2_379"/>
          <p:cNvPicPr preferRelativeResize="0"/>
          <p:nvPr/>
        </p:nvPicPr>
        <p:blipFill>
          <a:blip r:embed="rId4">
            <a:alphaModFix/>
          </a:blip>
          <a:stretch>
            <a:fillRect/>
          </a:stretch>
        </p:blipFill>
        <p:spPr>
          <a:xfrm>
            <a:off x="1132948" y="3283623"/>
            <a:ext cx="9926100" cy="30191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F05"/>
        </a:solidFill>
      </p:bgPr>
    </p:bg>
    <p:spTree>
      <p:nvGrpSpPr>
        <p:cNvPr id="590" name="Shape 590"/>
        <p:cNvGrpSpPr/>
        <p:nvPr/>
      </p:nvGrpSpPr>
      <p:grpSpPr>
        <a:xfrm>
          <a:off x="0" y="0"/>
          <a:ext cx="0" cy="0"/>
          <a:chOff x="0" y="0"/>
          <a:chExt cx="0" cy="0"/>
        </a:xfrm>
      </p:grpSpPr>
      <p:sp>
        <p:nvSpPr>
          <p:cNvPr id="591" name="Google Shape;591;g32ff5f49ad9_0_368"/>
          <p:cNvSpPr txBox="1"/>
          <p:nvPr/>
        </p:nvSpPr>
        <p:spPr>
          <a:xfrm>
            <a:off x="1295400" y="2202615"/>
            <a:ext cx="9601200" cy="30015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4500">
                <a:solidFill>
                  <a:srgbClr val="15264B"/>
                </a:solidFill>
              </a:rPr>
              <a:t>Switch Transformers: Scaling to Trillion Parameter Models with Simple and Efficient Sparsity</a:t>
            </a:r>
            <a:endParaRPr b="1" sz="4500">
              <a:solidFill>
                <a:srgbClr val="15264B"/>
              </a:solidFil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15264B"/>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US" sz="1800">
                <a:solidFill>
                  <a:srgbClr val="15264B"/>
                </a:solidFill>
              </a:rPr>
              <a:t>Fedus et al., 2022</a:t>
            </a:r>
            <a:endParaRPr sz="1800">
              <a:solidFill>
                <a:srgbClr val="15264B"/>
              </a:solidFill>
            </a:endParaRPr>
          </a:p>
          <a:p>
            <a:pPr indent="0" lvl="0" marL="0" marR="0" rtl="0" algn="ctr">
              <a:lnSpc>
                <a:spcPct val="100000"/>
              </a:lnSpc>
              <a:spcBef>
                <a:spcPts val="0"/>
              </a:spcBef>
              <a:spcAft>
                <a:spcPts val="0"/>
              </a:spcAft>
              <a:buNone/>
            </a:pPr>
            <a:r>
              <a:t/>
            </a:r>
            <a:endParaRPr sz="1800">
              <a:solidFill>
                <a:srgbClr val="15264B"/>
              </a:solidFill>
            </a:endParaRPr>
          </a:p>
        </p:txBody>
      </p:sp>
      <p:grpSp>
        <p:nvGrpSpPr>
          <p:cNvPr id="592" name="Google Shape;592;g32ff5f49ad9_0_368"/>
          <p:cNvGrpSpPr/>
          <p:nvPr/>
        </p:nvGrpSpPr>
        <p:grpSpPr>
          <a:xfrm>
            <a:off x="3943790" y="1931064"/>
            <a:ext cx="3861636" cy="322845"/>
            <a:chOff x="3943790" y="2676939"/>
            <a:chExt cx="3861636" cy="322845"/>
          </a:xfrm>
        </p:grpSpPr>
        <p:cxnSp>
          <p:nvCxnSpPr>
            <p:cNvPr id="593" name="Google Shape;593;g32ff5f49ad9_0_368"/>
            <p:cNvCxnSpPr/>
            <p:nvPr/>
          </p:nvCxnSpPr>
          <p:spPr>
            <a:xfrm>
              <a:off x="4426226" y="2676939"/>
              <a:ext cx="3379200" cy="0"/>
            </a:xfrm>
            <a:prstGeom prst="straightConnector1">
              <a:avLst/>
            </a:prstGeom>
            <a:noFill/>
            <a:ln cap="flat" cmpd="sng" w="19050">
              <a:solidFill>
                <a:schemeClr val="lt1"/>
              </a:solidFill>
              <a:prstDash val="solid"/>
              <a:round/>
              <a:headEnd len="sm" w="sm" type="none"/>
              <a:tailEnd len="sm" w="sm" type="none"/>
            </a:ln>
          </p:spPr>
        </p:cxnSp>
        <p:cxnSp>
          <p:nvCxnSpPr>
            <p:cNvPr id="594" name="Google Shape;594;g32ff5f49ad9_0_368"/>
            <p:cNvCxnSpPr/>
            <p:nvPr/>
          </p:nvCxnSpPr>
          <p:spPr>
            <a:xfrm flipH="1" rot="10800000">
              <a:off x="3943790" y="2676984"/>
              <a:ext cx="482400" cy="322800"/>
            </a:xfrm>
            <a:prstGeom prst="straightConnector1">
              <a:avLst/>
            </a:prstGeom>
            <a:noFill/>
            <a:ln cap="flat" cmpd="sng" w="19050">
              <a:solidFill>
                <a:schemeClr val="lt1"/>
              </a:solidFill>
              <a:prstDash val="solid"/>
              <a:round/>
              <a:headEnd len="sm" w="sm" type="none"/>
              <a:tailEnd len="sm" w="sm" type="none"/>
            </a:ln>
          </p:spPr>
        </p:cxnSp>
      </p:grpSp>
      <p:pic>
        <p:nvPicPr>
          <p:cNvPr id="595" name="Google Shape;595;g32ff5f49ad9_0_36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96" name="Google Shape;596;g32ff5f49ad9_0_36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597" name="Google Shape;597;g32ff5f49ad9_0_36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598" name="Google Shape;598;g32ff5f49ad9_0_368"/>
          <p:cNvGrpSpPr/>
          <p:nvPr/>
        </p:nvGrpSpPr>
        <p:grpSpPr>
          <a:xfrm>
            <a:off x="2622925" y="6601537"/>
            <a:ext cx="6677215" cy="70500"/>
            <a:chOff x="2589675" y="6601537"/>
            <a:chExt cx="6677215" cy="70500"/>
          </a:xfrm>
        </p:grpSpPr>
        <p:cxnSp>
          <p:nvCxnSpPr>
            <p:cNvPr id="599" name="Google Shape;599;g32ff5f49ad9_0_36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00" name="Google Shape;600;g32ff5f49ad9_0_36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601" name="Google Shape;601;g32ff5f49ad9_0_36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2ff5f49ad9_0_383"/>
          <p:cNvSpPr txBox="1"/>
          <p:nvPr>
            <p:ph idx="1" type="body"/>
          </p:nvPr>
        </p:nvSpPr>
        <p:spPr>
          <a:xfrm>
            <a:off x="376800" y="1334275"/>
            <a:ext cx="4862700" cy="2527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What’s New?</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Arial"/>
                <a:ea typeface="Arial"/>
                <a:cs typeface="Arial"/>
                <a:sym typeface="Arial"/>
              </a:rPr>
              <a:t>The Outrageously LNN MoE layer routes to more than 1 expert.</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Switch Transformer instead uses a </a:t>
            </a:r>
            <a:r>
              <a:rPr b="1" lang="en-US" sz="1800">
                <a:latin typeface="Arial"/>
                <a:ea typeface="Arial"/>
                <a:cs typeface="Arial"/>
                <a:sym typeface="Arial"/>
              </a:rPr>
              <a:t>simplified</a:t>
            </a:r>
            <a:r>
              <a:rPr lang="en-US" sz="1800">
                <a:latin typeface="Arial"/>
                <a:ea typeface="Arial"/>
                <a:cs typeface="Arial"/>
                <a:sym typeface="Arial"/>
              </a:rPr>
              <a:t> </a:t>
            </a:r>
            <a:r>
              <a:rPr b="1" lang="en-US" sz="1800">
                <a:latin typeface="Arial"/>
                <a:ea typeface="Arial"/>
                <a:cs typeface="Arial"/>
                <a:sym typeface="Arial"/>
              </a:rPr>
              <a:t>strategy</a:t>
            </a:r>
            <a:r>
              <a:rPr lang="en-US" sz="1800">
                <a:latin typeface="Arial"/>
                <a:ea typeface="Arial"/>
                <a:cs typeface="Arial"/>
                <a:sym typeface="Arial"/>
              </a:rPr>
              <a:t> where routing to </a:t>
            </a:r>
            <a:r>
              <a:rPr b="1" lang="en-US" sz="1800">
                <a:latin typeface="Arial"/>
                <a:ea typeface="Arial"/>
                <a:cs typeface="Arial"/>
                <a:sym typeface="Arial"/>
              </a:rPr>
              <a:t>only</a:t>
            </a:r>
            <a:r>
              <a:rPr lang="en-US" sz="1800">
                <a:latin typeface="Arial"/>
                <a:ea typeface="Arial"/>
                <a:cs typeface="Arial"/>
                <a:sym typeface="Arial"/>
              </a:rPr>
              <a:t> a </a:t>
            </a:r>
            <a:r>
              <a:rPr b="1" lang="en-US" sz="1800">
                <a:latin typeface="Arial"/>
                <a:ea typeface="Arial"/>
                <a:cs typeface="Arial"/>
                <a:sym typeface="Arial"/>
              </a:rPr>
              <a:t>single</a:t>
            </a:r>
            <a:r>
              <a:rPr lang="en-US" sz="1800">
                <a:latin typeface="Arial"/>
                <a:ea typeface="Arial"/>
                <a:cs typeface="Arial"/>
                <a:sym typeface="Arial"/>
              </a:rPr>
              <a:t> </a:t>
            </a:r>
            <a:r>
              <a:rPr b="1" lang="en-US" sz="1800">
                <a:latin typeface="Arial"/>
                <a:ea typeface="Arial"/>
                <a:cs typeface="Arial"/>
                <a:sym typeface="Arial"/>
              </a:rPr>
              <a:t>expert</a:t>
            </a:r>
            <a:r>
              <a:rPr lang="en-US" sz="1800">
                <a:latin typeface="Arial"/>
                <a:ea typeface="Arial"/>
                <a:cs typeface="Arial"/>
                <a:sym typeface="Arial"/>
              </a:rPr>
              <a:t> (Switch Layer)</a:t>
            </a:r>
            <a:endParaRPr sz="1800">
              <a:latin typeface="Arial"/>
              <a:ea typeface="Arial"/>
              <a:cs typeface="Arial"/>
              <a:sym typeface="Arial"/>
            </a:endParaRPr>
          </a:p>
        </p:txBody>
      </p:sp>
      <p:sp>
        <p:nvSpPr>
          <p:cNvPr id="607" name="Google Shape;607;g32ff5f49ad9_0_38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08" name="Google Shape;608;g32ff5f49ad9_0_38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Switch Transformers </a:t>
            </a:r>
            <a:endParaRPr b="0" i="0" sz="2400" u="none" cap="none" strike="noStrike">
              <a:solidFill>
                <a:schemeClr val="lt1"/>
              </a:solidFill>
              <a:latin typeface="Arial"/>
              <a:ea typeface="Arial"/>
              <a:cs typeface="Arial"/>
              <a:sym typeface="Arial"/>
            </a:endParaRPr>
          </a:p>
        </p:txBody>
      </p:sp>
      <p:pic>
        <p:nvPicPr>
          <p:cNvPr id="609" name="Google Shape;609;g32ff5f49ad9_0_38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10" name="Google Shape;610;g32ff5f49ad9_0_38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611" name="Google Shape;611;g32ff5f49ad9_0_38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612" name="Google Shape;612;g32ff5f49ad9_0_383"/>
          <p:cNvGrpSpPr/>
          <p:nvPr/>
        </p:nvGrpSpPr>
        <p:grpSpPr>
          <a:xfrm>
            <a:off x="2622925" y="6601537"/>
            <a:ext cx="6677215" cy="70500"/>
            <a:chOff x="2589675" y="6601537"/>
            <a:chExt cx="6677215" cy="70500"/>
          </a:xfrm>
        </p:grpSpPr>
        <p:cxnSp>
          <p:nvCxnSpPr>
            <p:cNvPr id="613" name="Google Shape;613;g32ff5f49ad9_0_38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14" name="Google Shape;614;g32ff5f49ad9_0_38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615" name="Google Shape;615;g32ff5f49ad9_0_383"/>
          <p:cNvPicPr preferRelativeResize="0"/>
          <p:nvPr/>
        </p:nvPicPr>
        <p:blipFill rotWithShape="1">
          <a:blip r:embed="rId4">
            <a:alphaModFix/>
          </a:blip>
          <a:srcRect b="32560" l="0" r="0" t="0"/>
          <a:stretch/>
        </p:blipFill>
        <p:spPr>
          <a:xfrm>
            <a:off x="5239500" y="1818901"/>
            <a:ext cx="6575506" cy="3242138"/>
          </a:xfrm>
          <a:prstGeom prst="rect">
            <a:avLst/>
          </a:prstGeom>
          <a:noFill/>
          <a:ln>
            <a:noFill/>
          </a:ln>
        </p:spPr>
      </p:pic>
      <p:sp>
        <p:nvSpPr>
          <p:cNvPr id="616" name="Google Shape;616;g32ff5f49ad9_0_383"/>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17" name="Google Shape;617;g32ff5f49ad9_0_383"/>
          <p:cNvSpPr txBox="1"/>
          <p:nvPr/>
        </p:nvSpPr>
        <p:spPr>
          <a:xfrm>
            <a:off x="331200" y="3861675"/>
            <a:ext cx="4832100" cy="23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US" sz="2400">
                <a:solidFill>
                  <a:srgbClr val="15264B"/>
                </a:solidFill>
              </a:rPr>
              <a:t>Benefits of Switch Layer</a:t>
            </a:r>
            <a:endParaRPr b="1" sz="2400">
              <a:solidFill>
                <a:srgbClr val="15264B"/>
              </a:solidFill>
            </a:endParaRPr>
          </a:p>
          <a:p>
            <a:pPr indent="-342900" lvl="0" marL="457200" rtl="0" algn="l">
              <a:spcBef>
                <a:spcPts val="0"/>
              </a:spcBef>
              <a:spcAft>
                <a:spcPts val="0"/>
              </a:spcAft>
              <a:buClr>
                <a:schemeClr val="dk1"/>
              </a:buClr>
              <a:buSzPts val="1800"/>
              <a:buChar char="●"/>
            </a:pPr>
            <a:r>
              <a:rPr lang="en-US" sz="1800">
                <a:solidFill>
                  <a:schemeClr val="dk1"/>
                </a:solidFill>
              </a:rPr>
              <a:t>Reduced router computation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Expert capacity can be reduced</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The routing implementation is simplified and communication costs are reduced.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32ff5f49ad9_0_403"/>
          <p:cNvSpPr txBox="1"/>
          <p:nvPr>
            <p:ph idx="1" type="body"/>
          </p:nvPr>
        </p:nvSpPr>
        <p:spPr>
          <a:xfrm>
            <a:off x="376800" y="1105675"/>
            <a:ext cx="6001500" cy="291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Distributed Switch Implementation</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800">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Arial"/>
                <a:ea typeface="Arial"/>
                <a:cs typeface="Arial"/>
                <a:sym typeface="Arial"/>
              </a:rPr>
              <a:t>Dynamic computation due to the routing decisions</a:t>
            </a:r>
            <a:endParaRPr sz="1800">
              <a:latin typeface="Arial"/>
              <a:ea typeface="Arial"/>
              <a:cs typeface="Arial"/>
              <a:sym typeface="Arial"/>
            </a:endParaRPr>
          </a:p>
          <a:p>
            <a:pPr indent="0" lvl="0" marL="0" rtl="0" algn="l">
              <a:lnSpc>
                <a:spcPct val="100000"/>
              </a:lnSpc>
              <a:spcBef>
                <a:spcPts val="0"/>
              </a:spcBef>
              <a:spcAft>
                <a:spcPts val="0"/>
              </a:spcAft>
              <a:buSzPts val="1100"/>
              <a:buNone/>
            </a:pPr>
            <a:r>
              <a:t/>
            </a:r>
            <a:endParaRPr sz="12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A </a:t>
            </a:r>
            <a:r>
              <a:rPr b="1" lang="en-US" sz="1800">
                <a:latin typeface="Arial"/>
                <a:ea typeface="Arial"/>
                <a:cs typeface="Arial"/>
                <a:sym typeface="Arial"/>
              </a:rPr>
              <a:t>capacity factor</a:t>
            </a:r>
            <a:r>
              <a:rPr lang="en-US" sz="1800">
                <a:latin typeface="Arial"/>
                <a:ea typeface="Arial"/>
                <a:cs typeface="Arial"/>
                <a:sym typeface="Arial"/>
              </a:rPr>
              <a:t> greater than 1.0 creates buffer when not perfectly balanced</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If too many tokens are routed to an expert (</a:t>
            </a:r>
            <a:r>
              <a:rPr b="1" lang="en-US" sz="1800">
                <a:latin typeface="Arial"/>
                <a:ea typeface="Arial"/>
                <a:cs typeface="Arial"/>
                <a:sym typeface="Arial"/>
              </a:rPr>
              <a:t>dropped token</a:t>
            </a:r>
            <a:r>
              <a:rPr lang="en-US" sz="1800">
                <a:latin typeface="Arial"/>
                <a:ea typeface="Arial"/>
                <a:cs typeface="Arial"/>
                <a:sym typeface="Arial"/>
              </a:rPr>
              <a:t>), computation skipped</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High expert </a:t>
            </a:r>
            <a:r>
              <a:rPr b="1" lang="en-US" sz="1800">
                <a:latin typeface="Arial"/>
                <a:ea typeface="Arial"/>
                <a:cs typeface="Arial"/>
                <a:sym typeface="Arial"/>
              </a:rPr>
              <a:t>capacity</a:t>
            </a:r>
            <a:r>
              <a:rPr lang="en-US" sz="1800">
                <a:latin typeface="Arial"/>
                <a:ea typeface="Arial"/>
                <a:cs typeface="Arial"/>
                <a:sym typeface="Arial"/>
              </a:rPr>
              <a:t> </a:t>
            </a:r>
            <a:r>
              <a:rPr b="1" lang="en-US" sz="1800">
                <a:latin typeface="Arial"/>
                <a:ea typeface="Arial"/>
                <a:cs typeface="Arial"/>
                <a:sym typeface="Arial"/>
              </a:rPr>
              <a:t>drawback</a:t>
            </a:r>
            <a:r>
              <a:rPr lang="en-US" sz="1800">
                <a:latin typeface="Arial"/>
                <a:ea typeface="Arial"/>
                <a:cs typeface="Arial"/>
                <a:sym typeface="Arial"/>
              </a:rPr>
              <a:t>: wasted computation and memory </a:t>
            </a:r>
            <a:endParaRPr sz="1800">
              <a:latin typeface="Arial"/>
              <a:ea typeface="Arial"/>
              <a:cs typeface="Arial"/>
              <a:sym typeface="Arial"/>
            </a:endParaRPr>
          </a:p>
        </p:txBody>
      </p:sp>
      <p:sp>
        <p:nvSpPr>
          <p:cNvPr id="623" name="Google Shape;623;g32ff5f49ad9_0_40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24" name="Google Shape;624;g32ff5f49ad9_0_40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Efficient Sparse Routing</a:t>
            </a:r>
            <a:endParaRPr b="0" i="0" sz="2400" u="none" cap="none" strike="noStrike">
              <a:solidFill>
                <a:schemeClr val="lt1"/>
              </a:solidFill>
              <a:latin typeface="Arial"/>
              <a:ea typeface="Arial"/>
              <a:cs typeface="Arial"/>
              <a:sym typeface="Arial"/>
            </a:endParaRPr>
          </a:p>
        </p:txBody>
      </p:sp>
      <p:pic>
        <p:nvPicPr>
          <p:cNvPr id="625" name="Google Shape;625;g32ff5f49ad9_0_40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26" name="Google Shape;626;g32ff5f49ad9_0_40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627" name="Google Shape;627;g32ff5f49ad9_0_40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628" name="Google Shape;628;g32ff5f49ad9_0_403"/>
          <p:cNvGrpSpPr/>
          <p:nvPr/>
        </p:nvGrpSpPr>
        <p:grpSpPr>
          <a:xfrm>
            <a:off x="2622925" y="6601537"/>
            <a:ext cx="6677215" cy="70500"/>
            <a:chOff x="2589675" y="6601537"/>
            <a:chExt cx="6677215" cy="70500"/>
          </a:xfrm>
        </p:grpSpPr>
        <p:cxnSp>
          <p:nvCxnSpPr>
            <p:cNvPr id="629" name="Google Shape;629;g32ff5f49ad9_0_40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30" name="Google Shape;630;g32ff5f49ad9_0_40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631" name="Google Shape;631;g32ff5f49ad9_0_403"/>
          <p:cNvPicPr preferRelativeResize="0"/>
          <p:nvPr/>
        </p:nvPicPr>
        <p:blipFill>
          <a:blip r:embed="rId4">
            <a:alphaModFix/>
          </a:blip>
          <a:stretch>
            <a:fillRect/>
          </a:stretch>
        </p:blipFill>
        <p:spPr>
          <a:xfrm>
            <a:off x="6660775" y="1906221"/>
            <a:ext cx="5128800" cy="2111996"/>
          </a:xfrm>
          <a:prstGeom prst="rect">
            <a:avLst/>
          </a:prstGeom>
          <a:noFill/>
          <a:ln>
            <a:noFill/>
          </a:ln>
        </p:spPr>
      </p:pic>
      <p:pic>
        <p:nvPicPr>
          <p:cNvPr id="632" name="Google Shape;632;g32ff5f49ad9_0_403"/>
          <p:cNvPicPr preferRelativeResize="0"/>
          <p:nvPr/>
        </p:nvPicPr>
        <p:blipFill>
          <a:blip r:embed="rId5">
            <a:alphaModFix/>
          </a:blip>
          <a:stretch>
            <a:fillRect/>
          </a:stretch>
        </p:blipFill>
        <p:spPr>
          <a:xfrm>
            <a:off x="7141407" y="1232175"/>
            <a:ext cx="4020199" cy="520485"/>
          </a:xfrm>
          <a:prstGeom prst="rect">
            <a:avLst/>
          </a:prstGeom>
          <a:noFill/>
          <a:ln>
            <a:noFill/>
          </a:ln>
        </p:spPr>
      </p:pic>
      <p:sp>
        <p:nvSpPr>
          <p:cNvPr id="633" name="Google Shape;633;g32ff5f49ad9_0_403"/>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634" name="Google Shape;634;g32ff5f49ad9_0_403"/>
          <p:cNvPicPr preferRelativeResize="0"/>
          <p:nvPr/>
        </p:nvPicPr>
        <p:blipFill rotWithShape="1">
          <a:blip r:embed="rId6">
            <a:alphaModFix/>
          </a:blip>
          <a:srcRect b="-5720" l="0" r="0" t="5720"/>
          <a:stretch/>
        </p:blipFill>
        <p:spPr>
          <a:xfrm>
            <a:off x="7141388" y="4158163"/>
            <a:ext cx="4020201" cy="2080713"/>
          </a:xfrm>
          <a:prstGeom prst="rect">
            <a:avLst/>
          </a:prstGeom>
          <a:noFill/>
          <a:ln>
            <a:noFill/>
          </a:ln>
        </p:spPr>
      </p:pic>
      <p:sp>
        <p:nvSpPr>
          <p:cNvPr id="635" name="Google Shape;635;g32ff5f49ad9_0_403"/>
          <p:cNvSpPr txBox="1"/>
          <p:nvPr/>
        </p:nvSpPr>
        <p:spPr>
          <a:xfrm>
            <a:off x="373450" y="4091025"/>
            <a:ext cx="6009300" cy="18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US" sz="2400">
                <a:solidFill>
                  <a:srgbClr val="15264B"/>
                </a:solidFill>
              </a:rPr>
              <a:t>Auxiliary Loss for Load Balancing</a:t>
            </a:r>
            <a:endParaRPr b="1" sz="2400">
              <a:solidFill>
                <a:srgbClr val="15264B"/>
              </a:solidFill>
            </a:endParaRPr>
          </a:p>
          <a:p>
            <a:pPr indent="0" lvl="0" marL="0" rtl="0" algn="l">
              <a:spcBef>
                <a:spcPts val="0"/>
              </a:spcBef>
              <a:spcAft>
                <a:spcPts val="0"/>
              </a:spcAft>
              <a:buClr>
                <a:schemeClr val="dk1"/>
              </a:buClr>
              <a:buSzPts val="3000"/>
              <a:buFont typeface="Arial"/>
              <a:buNone/>
            </a:pPr>
            <a:r>
              <a:t/>
            </a:r>
            <a:endParaRPr b="1" sz="1800">
              <a:solidFill>
                <a:srgbClr val="15264B"/>
              </a:solidFill>
            </a:endParaRPr>
          </a:p>
          <a:p>
            <a:pPr indent="-342900" lvl="0" marL="457200" rtl="0" algn="l">
              <a:spcBef>
                <a:spcPts val="0"/>
              </a:spcBef>
              <a:spcAft>
                <a:spcPts val="0"/>
              </a:spcAft>
              <a:buClr>
                <a:schemeClr val="dk1"/>
              </a:buClr>
              <a:buSzPts val="1800"/>
              <a:buChar char="●"/>
            </a:pPr>
            <a:r>
              <a:rPr lang="en-US" sz="1800">
                <a:solidFill>
                  <a:schemeClr val="dk1"/>
                </a:solidFill>
              </a:rPr>
              <a:t>Recall: separate load-balancing and importance loss in Outrageously LNN paper</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Simplified: a differentiable load balancing loss added to total model loss at each Switch Layer</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32ff5f49ad9_0_429"/>
          <p:cNvSpPr txBox="1"/>
          <p:nvPr/>
        </p:nvSpPr>
        <p:spPr>
          <a:xfrm>
            <a:off x="5198750" y="1181877"/>
            <a:ext cx="6686400" cy="224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Selective Precision</a:t>
            </a:r>
            <a:endParaRPr b="1" i="0" sz="2400" u="none" cap="none" strike="noStrike">
              <a:solidFill>
                <a:srgbClr val="E84B36"/>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rPr>
              <a:t>Model instability hinders the ability to train using </a:t>
            </a:r>
            <a:r>
              <a:rPr b="1" lang="en-US" sz="1800">
                <a:solidFill>
                  <a:schemeClr val="dk1"/>
                </a:solidFill>
              </a:rPr>
              <a:t>float16</a:t>
            </a:r>
            <a:r>
              <a:rPr lang="en-US" sz="1800">
                <a:solidFill>
                  <a:schemeClr val="dk1"/>
                </a:solidFill>
              </a:rPr>
              <a:t> precision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Selectively </a:t>
            </a:r>
            <a:r>
              <a:rPr b="1" lang="en-US" sz="1800">
                <a:solidFill>
                  <a:schemeClr val="dk1"/>
                </a:solidFill>
              </a:rPr>
              <a:t>casting</a:t>
            </a:r>
            <a:r>
              <a:rPr lang="en-US" sz="1800">
                <a:solidFill>
                  <a:schemeClr val="dk1"/>
                </a:solidFill>
              </a:rPr>
              <a:t> to </a:t>
            </a:r>
            <a:r>
              <a:rPr b="1" lang="en-US" sz="1800">
                <a:solidFill>
                  <a:schemeClr val="dk1"/>
                </a:solidFill>
              </a:rPr>
              <a:t>float32</a:t>
            </a:r>
            <a:r>
              <a:rPr lang="en-US" sz="1800">
                <a:solidFill>
                  <a:schemeClr val="dk1"/>
                </a:solidFill>
              </a:rPr>
              <a:t> precision with a localized part of model (router input - float32; router </a:t>
            </a:r>
            <a:r>
              <a:rPr lang="en-US" sz="1800">
                <a:solidFill>
                  <a:schemeClr val="dk1"/>
                </a:solidFill>
              </a:rPr>
              <a:t>output</a:t>
            </a:r>
            <a:r>
              <a:rPr lang="en-US" sz="1800">
                <a:solidFill>
                  <a:schemeClr val="dk1"/>
                </a:solidFill>
              </a:rPr>
              <a:t> float16)</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Stability</a:t>
            </a:r>
            <a:r>
              <a:rPr lang="en-US" sz="1800">
                <a:solidFill>
                  <a:schemeClr val="dk1"/>
                </a:solidFill>
              </a:rPr>
              <a:t> achieved without expensive communication cost of passing float32 tensors around</a:t>
            </a:r>
            <a:endParaRPr sz="1800"/>
          </a:p>
        </p:txBody>
      </p:sp>
      <p:sp>
        <p:nvSpPr>
          <p:cNvPr id="641" name="Google Shape;641;g32ff5f49ad9_0_42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42" name="Google Shape;642;g32ff5f49ad9_0_42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Improved Training and Fine Tuning </a:t>
            </a:r>
            <a:endParaRPr b="0" i="0" sz="2400" u="none" cap="none" strike="noStrike">
              <a:solidFill>
                <a:schemeClr val="lt1"/>
              </a:solidFill>
              <a:latin typeface="Arial"/>
              <a:ea typeface="Arial"/>
              <a:cs typeface="Arial"/>
              <a:sym typeface="Arial"/>
            </a:endParaRPr>
          </a:p>
        </p:txBody>
      </p:sp>
      <p:pic>
        <p:nvPicPr>
          <p:cNvPr id="643" name="Google Shape;643;g32ff5f49ad9_0_42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44" name="Google Shape;644;g32ff5f49ad9_0_42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645" name="Google Shape;645;g32ff5f49ad9_0_42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646" name="Google Shape;646;g32ff5f49ad9_0_429"/>
          <p:cNvGrpSpPr/>
          <p:nvPr/>
        </p:nvGrpSpPr>
        <p:grpSpPr>
          <a:xfrm>
            <a:off x="2622925" y="6601537"/>
            <a:ext cx="6677215" cy="70500"/>
            <a:chOff x="2589675" y="6601537"/>
            <a:chExt cx="6677215" cy="70500"/>
          </a:xfrm>
        </p:grpSpPr>
        <p:cxnSp>
          <p:nvCxnSpPr>
            <p:cNvPr id="647" name="Google Shape;647;g32ff5f49ad9_0_42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48" name="Google Shape;648;g32ff5f49ad9_0_42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649" name="Google Shape;649;g32ff5f49ad9_0_429"/>
          <p:cNvPicPr preferRelativeResize="0"/>
          <p:nvPr/>
        </p:nvPicPr>
        <p:blipFill>
          <a:blip r:embed="rId4">
            <a:alphaModFix/>
          </a:blip>
          <a:stretch>
            <a:fillRect/>
          </a:stretch>
        </p:blipFill>
        <p:spPr>
          <a:xfrm>
            <a:off x="170475" y="2904741"/>
            <a:ext cx="4832175" cy="1089964"/>
          </a:xfrm>
          <a:prstGeom prst="rect">
            <a:avLst/>
          </a:prstGeom>
          <a:noFill/>
          <a:ln>
            <a:noFill/>
          </a:ln>
        </p:spPr>
      </p:pic>
      <p:pic>
        <p:nvPicPr>
          <p:cNvPr id="650" name="Google Shape;650;g32ff5f49ad9_0_429"/>
          <p:cNvPicPr preferRelativeResize="0"/>
          <p:nvPr/>
        </p:nvPicPr>
        <p:blipFill>
          <a:blip r:embed="rId5">
            <a:alphaModFix/>
          </a:blip>
          <a:stretch>
            <a:fillRect/>
          </a:stretch>
        </p:blipFill>
        <p:spPr>
          <a:xfrm>
            <a:off x="170475" y="1500350"/>
            <a:ext cx="4692719" cy="1089963"/>
          </a:xfrm>
          <a:prstGeom prst="rect">
            <a:avLst/>
          </a:prstGeom>
          <a:noFill/>
          <a:ln>
            <a:noFill/>
          </a:ln>
        </p:spPr>
      </p:pic>
      <p:pic>
        <p:nvPicPr>
          <p:cNvPr id="651" name="Google Shape;651;g32ff5f49ad9_0_429"/>
          <p:cNvPicPr preferRelativeResize="0"/>
          <p:nvPr/>
        </p:nvPicPr>
        <p:blipFill>
          <a:blip r:embed="rId6">
            <a:alphaModFix/>
          </a:blip>
          <a:stretch>
            <a:fillRect/>
          </a:stretch>
        </p:blipFill>
        <p:spPr>
          <a:xfrm>
            <a:off x="253613" y="4134810"/>
            <a:ext cx="4454689" cy="1250140"/>
          </a:xfrm>
          <a:prstGeom prst="rect">
            <a:avLst/>
          </a:prstGeom>
          <a:noFill/>
          <a:ln>
            <a:noFill/>
          </a:ln>
        </p:spPr>
      </p:pic>
      <p:sp>
        <p:nvSpPr>
          <p:cNvPr id="652" name="Google Shape;652;g32ff5f49ad9_0_42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53" name="Google Shape;653;g32ff5f49ad9_0_429"/>
          <p:cNvSpPr txBox="1"/>
          <p:nvPr/>
        </p:nvSpPr>
        <p:spPr>
          <a:xfrm>
            <a:off x="5211400" y="3429000"/>
            <a:ext cx="6677100" cy="21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400">
                <a:solidFill>
                  <a:srgbClr val="15264B"/>
                </a:solidFill>
              </a:rPr>
              <a:t>Smaller Parameter Initialization</a:t>
            </a:r>
            <a:endParaRPr b="1" sz="2400">
              <a:solidFill>
                <a:srgbClr val="15264B"/>
              </a:solidFill>
            </a:endParaRPr>
          </a:p>
          <a:p>
            <a:pPr indent="-342900" lvl="0" marL="457200" rtl="0" algn="l">
              <a:spcBef>
                <a:spcPts val="0"/>
              </a:spcBef>
              <a:spcAft>
                <a:spcPts val="0"/>
              </a:spcAft>
              <a:buClr>
                <a:schemeClr val="dk1"/>
              </a:buClr>
              <a:buSzPts val="1800"/>
              <a:buChar char="●"/>
            </a:pPr>
            <a:r>
              <a:rPr lang="en-US" sz="1800">
                <a:solidFill>
                  <a:schemeClr val="dk1"/>
                </a:solidFill>
              </a:rPr>
              <a:t>Initialize by drawing from a truncated normal distribution with mean µ = 0 and standard deviation σ =√(s/n)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Reduce the default Transformer initialization scale s=1.0 by a factor of 10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This resulted in improvement in quality and reduces likelihood of destabilization during training</a:t>
            </a:r>
            <a:endParaRPr sz="2800">
              <a:solidFill>
                <a:schemeClr val="dk1"/>
              </a:solidFill>
            </a:endParaRPr>
          </a:p>
        </p:txBody>
      </p:sp>
      <p:sp>
        <p:nvSpPr>
          <p:cNvPr id="654" name="Google Shape;654;g32ff5f49ad9_0_429"/>
          <p:cNvSpPr txBox="1"/>
          <p:nvPr/>
        </p:nvSpPr>
        <p:spPr>
          <a:xfrm>
            <a:off x="5211400" y="5703675"/>
            <a:ext cx="6677100" cy="7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400">
                <a:solidFill>
                  <a:srgbClr val="E84B36"/>
                </a:solidFill>
              </a:rPr>
              <a:t>Fine Tuning Regularization</a:t>
            </a:r>
            <a:endParaRPr b="1" sz="2400">
              <a:solidFill>
                <a:srgbClr val="E84B36"/>
              </a:solidFill>
            </a:endParaRPr>
          </a:p>
          <a:p>
            <a:pPr indent="-342900" lvl="0" marL="457200" rtl="0" algn="l">
              <a:spcBef>
                <a:spcPts val="0"/>
              </a:spcBef>
              <a:spcAft>
                <a:spcPts val="0"/>
              </a:spcAft>
              <a:buClr>
                <a:schemeClr val="dk1"/>
              </a:buClr>
              <a:buSzPts val="1800"/>
              <a:buChar char="●"/>
            </a:pPr>
            <a:r>
              <a:rPr lang="en-US" sz="1800">
                <a:solidFill>
                  <a:schemeClr val="dk1"/>
                </a:solidFill>
              </a:rPr>
              <a:t>Increase the dropout inside the experts </a:t>
            </a:r>
            <a:endParaRPr sz="1800">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32ff5f49ad9_0_452"/>
          <p:cNvSpPr txBox="1"/>
          <p:nvPr>
            <p:ph idx="1" type="body"/>
          </p:nvPr>
        </p:nvSpPr>
        <p:spPr>
          <a:xfrm>
            <a:off x="376800" y="1105675"/>
            <a:ext cx="10910100" cy="235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Given a Masked Modeling Task:</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400">
              <a:solidFill>
                <a:srgbClr val="E84B36"/>
              </a:solidFill>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t>Pre-training on the “Colossal Clean Crawled Corpus” (C4) </a:t>
            </a:r>
            <a:endParaRPr sz="1800"/>
          </a:p>
          <a:p>
            <a:pPr indent="-342900" lvl="0" marL="457200" rtl="0" algn="l">
              <a:lnSpc>
                <a:spcPct val="100000"/>
              </a:lnSpc>
              <a:spcBef>
                <a:spcPts val="0"/>
              </a:spcBef>
              <a:spcAft>
                <a:spcPts val="0"/>
              </a:spcAft>
              <a:buSzPts val="1800"/>
              <a:buChar char="●"/>
            </a:pPr>
            <a:r>
              <a:rPr lang="en-US" sz="1800"/>
              <a:t>FLOP-matched to T5-base</a:t>
            </a:r>
            <a:endParaRPr sz="1800"/>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p:txBody>
      </p:sp>
      <p:sp>
        <p:nvSpPr>
          <p:cNvPr id="660" name="Google Shape;660;g32ff5f49ad9_0_45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61" name="Google Shape;661;g32ff5f49ad9_0_45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Pre-Training Performance</a:t>
            </a:r>
            <a:endParaRPr b="0" i="0" sz="2400" u="none" cap="none" strike="noStrike">
              <a:solidFill>
                <a:schemeClr val="lt1"/>
              </a:solidFill>
              <a:latin typeface="Arial"/>
              <a:ea typeface="Arial"/>
              <a:cs typeface="Arial"/>
              <a:sym typeface="Arial"/>
            </a:endParaRPr>
          </a:p>
        </p:txBody>
      </p:sp>
      <p:pic>
        <p:nvPicPr>
          <p:cNvPr id="662" name="Google Shape;662;g32ff5f49ad9_0_452"/>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63" name="Google Shape;663;g32ff5f49ad9_0_45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664" name="Google Shape;664;g32ff5f49ad9_0_45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665" name="Google Shape;665;g32ff5f49ad9_0_452"/>
          <p:cNvGrpSpPr/>
          <p:nvPr/>
        </p:nvGrpSpPr>
        <p:grpSpPr>
          <a:xfrm>
            <a:off x="2622925" y="6601537"/>
            <a:ext cx="6677215" cy="70500"/>
            <a:chOff x="2589675" y="6601537"/>
            <a:chExt cx="6677215" cy="70500"/>
          </a:xfrm>
        </p:grpSpPr>
        <p:cxnSp>
          <p:nvCxnSpPr>
            <p:cNvPr id="666" name="Google Shape;666;g32ff5f49ad9_0_452"/>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67" name="Google Shape;667;g32ff5f49ad9_0_452"/>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668" name="Google Shape;668;g32ff5f49ad9_0_452"/>
          <p:cNvPicPr preferRelativeResize="0"/>
          <p:nvPr/>
        </p:nvPicPr>
        <p:blipFill rotWithShape="1">
          <a:blip r:embed="rId4">
            <a:alphaModFix/>
          </a:blip>
          <a:srcRect b="47106" l="0" r="0" t="0"/>
          <a:stretch/>
        </p:blipFill>
        <p:spPr>
          <a:xfrm>
            <a:off x="2440601" y="3422150"/>
            <a:ext cx="7310800" cy="3026025"/>
          </a:xfrm>
          <a:prstGeom prst="rect">
            <a:avLst/>
          </a:prstGeom>
          <a:noFill/>
          <a:ln>
            <a:noFill/>
          </a:ln>
        </p:spPr>
      </p:pic>
      <p:sp>
        <p:nvSpPr>
          <p:cNvPr id="669" name="Google Shape;669;g32ff5f49ad9_0_452"/>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70" name="Google Shape;670;g32ff5f49ad9_0_452"/>
          <p:cNvSpPr txBox="1"/>
          <p:nvPr/>
        </p:nvSpPr>
        <p:spPr>
          <a:xfrm>
            <a:off x="381000" y="2438400"/>
            <a:ext cx="10613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US" sz="1800">
                <a:solidFill>
                  <a:schemeClr val="dk1"/>
                </a:solidFill>
              </a:rPr>
              <a:t>Switch Transformers </a:t>
            </a:r>
            <a:r>
              <a:rPr b="1" lang="en-US" sz="1800">
                <a:solidFill>
                  <a:schemeClr val="dk1"/>
                </a:solidFill>
              </a:rPr>
              <a:t>outperform both</a:t>
            </a:r>
            <a:r>
              <a:rPr lang="en-US" sz="1800">
                <a:solidFill>
                  <a:schemeClr val="dk1"/>
                </a:solidFill>
              </a:rPr>
              <a:t> T5 dense and MoE transformers on speed-quality basis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Smaller </a:t>
            </a:r>
            <a:r>
              <a:rPr b="1" lang="en-US" sz="1800">
                <a:solidFill>
                  <a:schemeClr val="dk1"/>
                </a:solidFill>
              </a:rPr>
              <a:t>computational</a:t>
            </a:r>
            <a:r>
              <a:rPr lang="en-US" sz="1800">
                <a:solidFill>
                  <a:schemeClr val="dk1"/>
                </a:solidFill>
              </a:rPr>
              <a:t> </a:t>
            </a:r>
            <a:r>
              <a:rPr b="1" lang="en-US" sz="1800">
                <a:solidFill>
                  <a:schemeClr val="dk1"/>
                </a:solidFill>
              </a:rPr>
              <a:t>footprint</a:t>
            </a:r>
            <a:r>
              <a:rPr lang="en-US" sz="1800">
                <a:solidFill>
                  <a:schemeClr val="dk1"/>
                </a:solidFill>
              </a:rPr>
              <a:t> than the MoE counterpart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Switch Transformer performs better at </a:t>
            </a:r>
            <a:r>
              <a:rPr b="1" lang="en-US" sz="1800">
                <a:solidFill>
                  <a:schemeClr val="dk1"/>
                </a:solidFill>
              </a:rPr>
              <a:t>lower</a:t>
            </a:r>
            <a:r>
              <a:rPr lang="en-US" sz="1800">
                <a:solidFill>
                  <a:schemeClr val="dk1"/>
                </a:solidFill>
              </a:rPr>
              <a:t> </a:t>
            </a:r>
            <a:r>
              <a:rPr b="1" lang="en-US" sz="1800">
                <a:solidFill>
                  <a:schemeClr val="dk1"/>
                </a:solidFill>
              </a:rPr>
              <a:t>capacity</a:t>
            </a:r>
            <a:r>
              <a:rPr lang="en-US" sz="1800">
                <a:solidFill>
                  <a:schemeClr val="dk1"/>
                </a:solidFill>
              </a:rPr>
              <a:t> </a:t>
            </a:r>
            <a:r>
              <a:rPr b="1" lang="en-US" sz="1800">
                <a:solidFill>
                  <a:schemeClr val="dk1"/>
                </a:solidFill>
              </a:rPr>
              <a:t>factors</a:t>
            </a:r>
            <a:r>
              <a:rPr lang="en-US" sz="1800">
                <a:solidFill>
                  <a:schemeClr val="dk1"/>
                </a:solidFill>
              </a:rPr>
              <a:t> (1.0, 1.25)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32ff5f49ad9_0_470"/>
          <p:cNvSpPr txBox="1"/>
          <p:nvPr>
            <p:ph idx="1" type="body"/>
          </p:nvPr>
        </p:nvSpPr>
        <p:spPr>
          <a:xfrm>
            <a:off x="376800" y="1334275"/>
            <a:ext cx="10910100" cy="389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On a step basis, as </a:t>
            </a:r>
            <a:r>
              <a:rPr b="1" lang="en-US" sz="1800">
                <a:latin typeface="Arial"/>
                <a:ea typeface="Arial"/>
                <a:cs typeface="Arial"/>
                <a:sym typeface="Arial"/>
              </a:rPr>
              <a:t>number</a:t>
            </a:r>
            <a:r>
              <a:rPr lang="en-US" sz="1800">
                <a:latin typeface="Arial"/>
                <a:ea typeface="Arial"/>
                <a:cs typeface="Arial"/>
                <a:sym typeface="Arial"/>
              </a:rPr>
              <a:t> of </a:t>
            </a:r>
            <a:r>
              <a:rPr b="1" lang="en-US" sz="1800">
                <a:latin typeface="Arial"/>
                <a:ea typeface="Arial"/>
                <a:cs typeface="Arial"/>
                <a:sym typeface="Arial"/>
              </a:rPr>
              <a:t>experts</a:t>
            </a:r>
            <a:r>
              <a:rPr lang="en-US" sz="1800">
                <a:latin typeface="Arial"/>
                <a:ea typeface="Arial"/>
                <a:cs typeface="Arial"/>
                <a:sym typeface="Arial"/>
              </a:rPr>
              <a:t> increase, the performance consistently </a:t>
            </a:r>
            <a:r>
              <a:rPr b="1" lang="en-US" sz="1800">
                <a:latin typeface="Arial"/>
                <a:ea typeface="Arial"/>
                <a:cs typeface="Arial"/>
                <a:sym typeface="Arial"/>
              </a:rPr>
              <a:t>improves</a:t>
            </a:r>
            <a:endParaRPr b="1"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11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p:txBody>
      </p:sp>
      <p:sp>
        <p:nvSpPr>
          <p:cNvPr id="676" name="Google Shape;676;g32ff5f49ad9_0_47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77" name="Google Shape;677;g32ff5f49ad9_0_47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Scaling Properties</a:t>
            </a:r>
            <a:endParaRPr b="0" i="0" sz="2400" u="none" cap="none" strike="noStrike">
              <a:solidFill>
                <a:schemeClr val="lt1"/>
              </a:solidFill>
              <a:latin typeface="Arial"/>
              <a:ea typeface="Arial"/>
              <a:cs typeface="Arial"/>
              <a:sym typeface="Arial"/>
            </a:endParaRPr>
          </a:p>
        </p:txBody>
      </p:sp>
      <p:pic>
        <p:nvPicPr>
          <p:cNvPr id="678" name="Google Shape;678;g32ff5f49ad9_0_470"/>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79" name="Google Shape;679;g32ff5f49ad9_0_47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680" name="Google Shape;680;g32ff5f49ad9_0_47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681" name="Google Shape;681;g32ff5f49ad9_0_470"/>
          <p:cNvGrpSpPr/>
          <p:nvPr/>
        </p:nvGrpSpPr>
        <p:grpSpPr>
          <a:xfrm>
            <a:off x="2622925" y="6601537"/>
            <a:ext cx="6677215" cy="70500"/>
            <a:chOff x="2589675" y="6601537"/>
            <a:chExt cx="6677215" cy="70500"/>
          </a:xfrm>
        </p:grpSpPr>
        <p:cxnSp>
          <p:nvCxnSpPr>
            <p:cNvPr id="682" name="Google Shape;682;g32ff5f49ad9_0_470"/>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83" name="Google Shape;683;g32ff5f49ad9_0_470"/>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684" name="Google Shape;684;g32ff5f49ad9_0_470"/>
          <p:cNvPicPr preferRelativeResize="0"/>
          <p:nvPr/>
        </p:nvPicPr>
        <p:blipFill rotWithShape="1">
          <a:blip r:embed="rId4">
            <a:alphaModFix/>
          </a:blip>
          <a:srcRect b="0" l="4564" r="3969" t="0"/>
          <a:stretch/>
        </p:blipFill>
        <p:spPr>
          <a:xfrm>
            <a:off x="18000" y="2553750"/>
            <a:ext cx="7176341" cy="3361250"/>
          </a:xfrm>
          <a:prstGeom prst="rect">
            <a:avLst/>
          </a:prstGeom>
          <a:noFill/>
          <a:ln>
            <a:noFill/>
          </a:ln>
        </p:spPr>
      </p:pic>
      <p:pic>
        <p:nvPicPr>
          <p:cNvPr id="685" name="Google Shape;685;g32ff5f49ad9_0_470"/>
          <p:cNvPicPr preferRelativeResize="0"/>
          <p:nvPr/>
        </p:nvPicPr>
        <p:blipFill>
          <a:blip r:embed="rId5">
            <a:alphaModFix/>
          </a:blip>
          <a:stretch>
            <a:fillRect/>
          </a:stretch>
        </p:blipFill>
        <p:spPr>
          <a:xfrm>
            <a:off x="8172763" y="2610144"/>
            <a:ext cx="3866212" cy="3248457"/>
          </a:xfrm>
          <a:prstGeom prst="rect">
            <a:avLst/>
          </a:prstGeom>
          <a:noFill/>
          <a:ln>
            <a:noFill/>
          </a:ln>
        </p:spPr>
      </p:pic>
      <p:sp>
        <p:nvSpPr>
          <p:cNvPr id="686" name="Google Shape;686;g32ff5f49ad9_0_470"/>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87" name="Google Shape;687;g32ff5f49ad9_0_470"/>
          <p:cNvSpPr txBox="1"/>
          <p:nvPr/>
        </p:nvSpPr>
        <p:spPr>
          <a:xfrm>
            <a:off x="2377825" y="5858588"/>
            <a:ext cx="337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rPr>
              <a:t>Scaling properties </a:t>
            </a:r>
            <a:endParaRPr sz="1500">
              <a:solidFill>
                <a:schemeClr val="dk1"/>
              </a:solidFill>
            </a:endParaRPr>
          </a:p>
        </p:txBody>
      </p:sp>
      <p:sp>
        <p:nvSpPr>
          <p:cNvPr id="688" name="Google Shape;688;g32ff5f49ad9_0_470"/>
          <p:cNvSpPr txBox="1"/>
          <p:nvPr/>
        </p:nvSpPr>
        <p:spPr>
          <a:xfrm>
            <a:off x="9352300" y="5858600"/>
            <a:ext cx="199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rPr>
              <a:t>Speed advantage</a:t>
            </a:r>
            <a:endParaRPr sz="1500">
              <a:solidFill>
                <a:schemeClr val="dk1"/>
              </a:solidFill>
            </a:endParaRPr>
          </a:p>
        </p:txBody>
      </p:sp>
      <p:sp>
        <p:nvSpPr>
          <p:cNvPr id="689" name="Google Shape;689;g32ff5f49ad9_0_470"/>
          <p:cNvSpPr txBox="1"/>
          <p:nvPr/>
        </p:nvSpPr>
        <p:spPr>
          <a:xfrm>
            <a:off x="388025" y="1632025"/>
            <a:ext cx="11440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US" sz="1800">
                <a:solidFill>
                  <a:schemeClr val="dk1"/>
                </a:solidFill>
              </a:rPr>
              <a:t>For a fixed training duration and computational budget, Switch Transformers yield a </a:t>
            </a:r>
            <a:r>
              <a:rPr b="1" lang="en-US" sz="1800">
                <a:solidFill>
                  <a:schemeClr val="dk1"/>
                </a:solidFill>
              </a:rPr>
              <a:t>substantial</a:t>
            </a:r>
            <a:r>
              <a:rPr lang="en-US" sz="1800">
                <a:solidFill>
                  <a:schemeClr val="dk1"/>
                </a:solidFill>
              </a:rPr>
              <a:t> </a:t>
            </a:r>
            <a:r>
              <a:rPr b="1" lang="en-US" sz="1800">
                <a:solidFill>
                  <a:schemeClr val="dk1"/>
                </a:solidFill>
              </a:rPr>
              <a:t>speed</a:t>
            </a:r>
            <a:r>
              <a:rPr lang="en-US" sz="1800">
                <a:solidFill>
                  <a:schemeClr val="dk1"/>
                </a:solidFill>
              </a:rPr>
              <a:t>-</a:t>
            </a:r>
            <a:r>
              <a:rPr b="1" lang="en-US" sz="1800">
                <a:solidFill>
                  <a:schemeClr val="dk1"/>
                </a:solidFill>
              </a:rPr>
              <a:t>up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F05"/>
        </a:solidFill>
      </p:bgPr>
    </p:bg>
    <p:spTree>
      <p:nvGrpSpPr>
        <p:cNvPr id="693" name="Shape 693"/>
        <p:cNvGrpSpPr/>
        <p:nvPr/>
      </p:nvGrpSpPr>
      <p:grpSpPr>
        <a:xfrm>
          <a:off x="0" y="0"/>
          <a:ext cx="0" cy="0"/>
          <a:chOff x="0" y="0"/>
          <a:chExt cx="0" cy="0"/>
        </a:xfrm>
      </p:grpSpPr>
      <p:sp>
        <p:nvSpPr>
          <p:cNvPr id="694" name="Google Shape;694;g32ff5f49ad9_0_534"/>
          <p:cNvSpPr txBox="1"/>
          <p:nvPr/>
        </p:nvSpPr>
        <p:spPr>
          <a:xfrm>
            <a:off x="1295400" y="2410365"/>
            <a:ext cx="9601200" cy="23088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4500">
                <a:solidFill>
                  <a:srgbClr val="15264B"/>
                </a:solidFill>
                <a:extLst>
                  <a:ext uri="http://customooxmlschemas.google.com/">
                    <go:slidesCustomData xmlns:go="http://customooxmlschemas.google.com/" textRoundtripDataId="0"/>
                  </a:ext>
                </a:extLst>
              </a:rPr>
              <a:t>Scaling Vision-Language Models with Sparse Mixture of Experts</a:t>
            </a:r>
            <a:endParaRPr b="1" sz="4500">
              <a:solidFill>
                <a:srgbClr val="15264B"/>
              </a:solidFill>
              <a:extLst>
                <a:ext uri="http://customooxmlschemas.google.com/">
                  <go:slidesCustomData xmlns:go="http://customooxmlschemas.google.com/" textRoundtripDataId="1"/>
                </a:ext>
              </a:extLst>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15264B"/>
              </a:solidFill>
              <a:latin typeface="Arial"/>
              <a:ea typeface="Arial"/>
              <a:cs typeface="Arial"/>
              <a:sym typeface="Arial"/>
              <a:extLst>
                <a:ext uri="http://customooxmlschemas.google.com/">
                  <go:slidesCustomData xmlns:go="http://customooxmlschemas.google.com/" textRoundtripDataId="2"/>
                </a:ext>
              </a:extLst>
            </a:endParaRPr>
          </a:p>
          <a:p>
            <a:pPr indent="0" lvl="0" marL="0" rtl="0" algn="ctr">
              <a:spcBef>
                <a:spcPts val="0"/>
              </a:spcBef>
              <a:spcAft>
                <a:spcPts val="0"/>
              </a:spcAft>
              <a:buSzPts val="1100"/>
              <a:buNone/>
            </a:pPr>
            <a:r>
              <a:rPr lang="en-US" sz="1800">
                <a:solidFill>
                  <a:srgbClr val="15264B"/>
                </a:solidFill>
                <a:extLst>
                  <a:ext uri="http://customooxmlschemas.google.com/">
                    <go:slidesCustomData xmlns:go="http://customooxmlschemas.google.com/" textRoundtripDataId="3"/>
                  </a:ext>
                </a:extLst>
              </a:rPr>
              <a:t>Shen et al., 2023</a:t>
            </a:r>
            <a:endParaRPr sz="1800">
              <a:solidFill>
                <a:srgbClr val="15264B"/>
              </a:solidFill>
              <a:extLst>
                <a:ext uri="http://customooxmlschemas.google.com/">
                  <go:slidesCustomData xmlns:go="http://customooxmlschemas.google.com/" textRoundtripDataId="4"/>
                </a:ext>
              </a:extLst>
            </a:endParaRPr>
          </a:p>
          <a:p>
            <a:pPr indent="0" lvl="0" marL="0" marR="0" rtl="0" algn="ctr">
              <a:lnSpc>
                <a:spcPct val="100000"/>
              </a:lnSpc>
              <a:spcBef>
                <a:spcPts val="0"/>
              </a:spcBef>
              <a:spcAft>
                <a:spcPts val="0"/>
              </a:spcAft>
              <a:buNone/>
            </a:pPr>
            <a:r>
              <a:t/>
            </a:r>
            <a:endParaRPr sz="1800">
              <a:solidFill>
                <a:srgbClr val="15264B"/>
              </a:solidFill>
            </a:endParaRPr>
          </a:p>
        </p:txBody>
      </p:sp>
      <p:grpSp>
        <p:nvGrpSpPr>
          <p:cNvPr id="695" name="Google Shape;695;g32ff5f49ad9_0_534"/>
          <p:cNvGrpSpPr/>
          <p:nvPr/>
        </p:nvGrpSpPr>
        <p:grpSpPr>
          <a:xfrm>
            <a:off x="3943790" y="2138814"/>
            <a:ext cx="3861636" cy="322845"/>
            <a:chOff x="3943790" y="2676939"/>
            <a:chExt cx="3861636" cy="322845"/>
          </a:xfrm>
        </p:grpSpPr>
        <p:cxnSp>
          <p:nvCxnSpPr>
            <p:cNvPr id="696" name="Google Shape;696;g32ff5f49ad9_0_534"/>
            <p:cNvCxnSpPr/>
            <p:nvPr/>
          </p:nvCxnSpPr>
          <p:spPr>
            <a:xfrm>
              <a:off x="4426226" y="2676939"/>
              <a:ext cx="3379200" cy="0"/>
            </a:xfrm>
            <a:prstGeom prst="straightConnector1">
              <a:avLst/>
            </a:prstGeom>
            <a:noFill/>
            <a:ln cap="flat" cmpd="sng" w="19050">
              <a:solidFill>
                <a:schemeClr val="lt1"/>
              </a:solidFill>
              <a:prstDash val="solid"/>
              <a:round/>
              <a:headEnd len="sm" w="sm" type="none"/>
              <a:tailEnd len="sm" w="sm" type="none"/>
            </a:ln>
          </p:spPr>
        </p:cxnSp>
        <p:cxnSp>
          <p:nvCxnSpPr>
            <p:cNvPr id="697" name="Google Shape;697;g32ff5f49ad9_0_534"/>
            <p:cNvCxnSpPr/>
            <p:nvPr/>
          </p:nvCxnSpPr>
          <p:spPr>
            <a:xfrm flipH="1" rot="10800000">
              <a:off x="3943790" y="2676984"/>
              <a:ext cx="482400" cy="322800"/>
            </a:xfrm>
            <a:prstGeom prst="straightConnector1">
              <a:avLst/>
            </a:prstGeom>
            <a:noFill/>
            <a:ln cap="flat" cmpd="sng" w="19050">
              <a:solidFill>
                <a:schemeClr val="lt1"/>
              </a:solidFill>
              <a:prstDash val="solid"/>
              <a:round/>
              <a:headEnd len="sm" w="sm" type="none"/>
              <a:tailEnd len="sm" w="sm" type="none"/>
            </a:ln>
          </p:spPr>
        </p:cxnSp>
      </p:grpSp>
      <p:pic>
        <p:nvPicPr>
          <p:cNvPr id="698" name="Google Shape;698;g32ff5f49ad9_0_53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99" name="Google Shape;699;g32ff5f49ad9_0_53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700" name="Google Shape;700;g32ff5f49ad9_0_53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701" name="Google Shape;701;g32ff5f49ad9_0_534"/>
          <p:cNvGrpSpPr/>
          <p:nvPr/>
        </p:nvGrpSpPr>
        <p:grpSpPr>
          <a:xfrm>
            <a:off x="2622925" y="6601537"/>
            <a:ext cx="6677215" cy="70500"/>
            <a:chOff x="2589675" y="6601537"/>
            <a:chExt cx="6677215" cy="70500"/>
          </a:xfrm>
        </p:grpSpPr>
        <p:cxnSp>
          <p:nvCxnSpPr>
            <p:cNvPr id="702" name="Google Shape;702;g32ff5f49ad9_0_53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703" name="Google Shape;703;g32ff5f49ad9_0_53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704" name="Google Shape;704;g32ff5f49ad9_0_534"/>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32ff5f49ad9_0_34"/>
          <p:cNvSpPr txBox="1"/>
          <p:nvPr>
            <p:ph idx="1" type="body"/>
          </p:nvPr>
        </p:nvSpPr>
        <p:spPr>
          <a:xfrm>
            <a:off x="376800" y="1029477"/>
            <a:ext cx="11177400" cy="231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Introduced and Developed</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Adaptive Mixture of Local Experts (Jacobs et al., </a:t>
            </a:r>
            <a:r>
              <a:rPr b="1" lang="en-US" sz="1800">
                <a:latin typeface="Arial"/>
                <a:ea typeface="Arial"/>
                <a:cs typeface="Arial"/>
                <a:sym typeface="Arial"/>
              </a:rPr>
              <a:t>1991</a:t>
            </a:r>
            <a:r>
              <a:rPr lang="en-US" sz="1800">
                <a:latin typeface="Arial"/>
                <a:ea typeface="Arial"/>
                <a:cs typeface="Arial"/>
                <a:sym typeface="Arial"/>
              </a:rPr>
              <a:t>)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MoE serves as a neural network architecture</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Learning Factored Representations in a Deep Mixture of Experts (Eigen et al., </a:t>
            </a:r>
            <a:r>
              <a:rPr b="1" lang="en-US" sz="1800">
                <a:latin typeface="Arial"/>
                <a:ea typeface="Arial"/>
                <a:cs typeface="Arial"/>
                <a:sym typeface="Arial"/>
              </a:rPr>
              <a:t>2013</a:t>
            </a:r>
            <a:r>
              <a:rPr lang="en-US" sz="1800">
                <a:latin typeface="Arial"/>
                <a:ea typeface="Arial"/>
                <a:cs typeface="Arial"/>
                <a:sym typeface="Arial"/>
              </a:rPr>
              <a:t>)</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MoE gradually becomes a layer to insert into other neural networks.</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11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p:txBody>
      </p:sp>
      <p:sp>
        <p:nvSpPr>
          <p:cNvPr id="120" name="Google Shape;120;g32ff5f49ad9_0_3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1" name="Google Shape;121;g32ff5f49ad9_0_3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History of MoE</a:t>
            </a:r>
            <a:endParaRPr b="0" i="0" sz="2400" u="none" cap="none" strike="noStrike">
              <a:solidFill>
                <a:schemeClr val="lt1"/>
              </a:solidFill>
              <a:latin typeface="Arial"/>
              <a:ea typeface="Arial"/>
              <a:cs typeface="Arial"/>
              <a:sym typeface="Arial"/>
            </a:endParaRPr>
          </a:p>
        </p:txBody>
      </p:sp>
      <p:pic>
        <p:nvPicPr>
          <p:cNvPr id="122" name="Google Shape;122;g32ff5f49ad9_0_3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23" name="Google Shape;123;g32ff5f49ad9_0_3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124" name="Google Shape;124;g32ff5f49ad9_0_3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125" name="Google Shape;125;g32ff5f49ad9_0_34"/>
          <p:cNvGrpSpPr/>
          <p:nvPr/>
        </p:nvGrpSpPr>
        <p:grpSpPr>
          <a:xfrm>
            <a:off x="2622925" y="6601537"/>
            <a:ext cx="6677215" cy="70500"/>
            <a:chOff x="2589675" y="6601537"/>
            <a:chExt cx="6677215" cy="70500"/>
          </a:xfrm>
        </p:grpSpPr>
        <p:cxnSp>
          <p:nvCxnSpPr>
            <p:cNvPr id="126" name="Google Shape;126;g32ff5f49ad9_0_3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27" name="Google Shape;127;g32ff5f49ad9_0_3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128" name="Google Shape;128;g32ff5f49ad9_0_34"/>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9" name="Google Shape;129;g32ff5f49ad9_0_34"/>
          <p:cNvSpPr txBox="1"/>
          <p:nvPr/>
        </p:nvSpPr>
        <p:spPr>
          <a:xfrm>
            <a:off x="376800" y="3256200"/>
            <a:ext cx="105681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Arial"/>
              <a:buNone/>
            </a:pPr>
            <a:r>
              <a:rPr b="1" lang="en-US" sz="2400">
                <a:solidFill>
                  <a:srgbClr val="15264B"/>
                </a:solidFill>
              </a:rPr>
              <a:t>Recently Popularized and Expanded</a:t>
            </a:r>
            <a:endParaRPr b="1" sz="2400">
              <a:solidFill>
                <a:srgbClr val="15264B"/>
              </a:solidFill>
            </a:endParaRPr>
          </a:p>
          <a:p>
            <a:pPr indent="0" lvl="0" marL="0" rtl="0" algn="l">
              <a:spcBef>
                <a:spcPts val="0"/>
              </a:spcBef>
              <a:spcAft>
                <a:spcPts val="0"/>
              </a:spcAft>
              <a:buClr>
                <a:schemeClr val="dk1"/>
              </a:buClr>
              <a:buSzPts val="30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Outrageously Large Neural Networks (Shazeer et al., </a:t>
            </a:r>
            <a:r>
              <a:rPr b="1" lang="en-US" sz="1800">
                <a:solidFill>
                  <a:schemeClr val="dk1"/>
                </a:solidFill>
              </a:rPr>
              <a:t>2017</a:t>
            </a:r>
            <a:r>
              <a:rPr lang="en-US"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Firstly introduced the concept of “Sparsely-Gated”, which shapes the modern design of MoE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DeepSpeed-MoE (Rajbhandari et al., </a:t>
            </a:r>
            <a:r>
              <a:rPr b="1" lang="en-US" sz="1800">
                <a:solidFill>
                  <a:schemeClr val="dk1"/>
                </a:solidFill>
              </a:rPr>
              <a:t>2022</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Switch Transformers (Fedus et al., </a:t>
            </a:r>
            <a:r>
              <a:rPr b="1" lang="en-US" sz="1800">
                <a:solidFill>
                  <a:schemeClr val="dk1"/>
                </a:solidFill>
              </a:rPr>
              <a:t>2022</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Scaling Vision-Language Models with Sparse Mixture of Experts (Shen et al., </a:t>
            </a:r>
            <a:r>
              <a:rPr b="1" lang="en-US" sz="1800">
                <a:solidFill>
                  <a:schemeClr val="dk1"/>
                </a:solidFill>
              </a:rPr>
              <a:t>2023</a:t>
            </a:r>
            <a:r>
              <a:rPr lang="en-US" sz="1800">
                <a:solidFill>
                  <a:schemeClr val="dk1"/>
                </a:solidFill>
              </a:rPr>
              <a:t>)</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32ff5f49ad9_0_54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10" name="Google Shape;710;g32ff5f49ad9_0_54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VL-MoE</a:t>
            </a:r>
            <a:endParaRPr b="0" i="0" sz="2400" u="none" cap="none" strike="noStrike">
              <a:solidFill>
                <a:schemeClr val="lt1"/>
              </a:solidFill>
              <a:latin typeface="Arial"/>
              <a:ea typeface="Arial"/>
              <a:cs typeface="Arial"/>
              <a:sym typeface="Arial"/>
            </a:endParaRPr>
          </a:p>
        </p:txBody>
      </p:sp>
      <p:pic>
        <p:nvPicPr>
          <p:cNvPr id="711" name="Google Shape;711;g32ff5f49ad9_0_54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712" name="Google Shape;712;g32ff5f49ad9_0_54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713" name="Google Shape;713;g32ff5f49ad9_0_54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714" name="Google Shape;714;g32ff5f49ad9_0_548"/>
          <p:cNvGrpSpPr/>
          <p:nvPr/>
        </p:nvGrpSpPr>
        <p:grpSpPr>
          <a:xfrm>
            <a:off x="2622925" y="6601537"/>
            <a:ext cx="6677215" cy="70500"/>
            <a:chOff x="2589675" y="6601537"/>
            <a:chExt cx="6677215" cy="70500"/>
          </a:xfrm>
        </p:grpSpPr>
        <p:cxnSp>
          <p:nvCxnSpPr>
            <p:cNvPr id="715" name="Google Shape;715;g32ff5f49ad9_0_54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716" name="Google Shape;716;g32ff5f49ad9_0_54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717" name="Google Shape;717;g32ff5f49ad9_0_548"/>
          <p:cNvPicPr preferRelativeResize="0"/>
          <p:nvPr/>
        </p:nvPicPr>
        <p:blipFill>
          <a:blip r:embed="rId4">
            <a:alphaModFix/>
          </a:blip>
          <a:stretch>
            <a:fillRect/>
          </a:stretch>
        </p:blipFill>
        <p:spPr>
          <a:xfrm>
            <a:off x="4448574" y="927275"/>
            <a:ext cx="7743426" cy="2447625"/>
          </a:xfrm>
          <a:prstGeom prst="rect">
            <a:avLst/>
          </a:prstGeom>
          <a:noFill/>
          <a:ln>
            <a:noFill/>
          </a:ln>
        </p:spPr>
      </p:pic>
      <p:sp>
        <p:nvSpPr>
          <p:cNvPr id="718" name="Google Shape;718;g32ff5f49ad9_0_548"/>
          <p:cNvSpPr txBox="1"/>
          <p:nvPr/>
        </p:nvSpPr>
        <p:spPr>
          <a:xfrm>
            <a:off x="552775" y="3388500"/>
            <a:ext cx="389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719" name="Google Shape;719;g32ff5f49ad9_0_548"/>
          <p:cNvSpPr txBox="1"/>
          <p:nvPr>
            <p:ph idx="1" type="body"/>
          </p:nvPr>
        </p:nvSpPr>
        <p:spPr>
          <a:xfrm>
            <a:off x="228000" y="1050225"/>
            <a:ext cx="4337100" cy="254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400">
                <a:solidFill>
                  <a:srgbClr val="E84B36"/>
                </a:solidFill>
                <a:latin typeface="Arial"/>
                <a:ea typeface="Arial"/>
                <a:cs typeface="Arial"/>
                <a:sym typeface="Arial"/>
              </a:rPr>
              <a:t>Motivation</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Arial"/>
                <a:ea typeface="Arial"/>
                <a:cs typeface="Arial"/>
                <a:sym typeface="Arial"/>
              </a:rPr>
              <a:t>VKMs (</a:t>
            </a:r>
            <a:r>
              <a:rPr lang="en-US" sz="1800">
                <a:latin typeface="Arial"/>
                <a:ea typeface="Arial"/>
                <a:cs typeface="Arial"/>
                <a:sym typeface="Arial"/>
              </a:rPr>
              <a:t>Large-scale vision-language models)</a:t>
            </a:r>
            <a:r>
              <a:rPr lang="en-US" sz="1800">
                <a:latin typeface="Arial"/>
                <a:ea typeface="Arial"/>
                <a:cs typeface="Arial"/>
                <a:sym typeface="Arial"/>
              </a:rPr>
              <a:t> are becoming increasingly complex and computationally expensive</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Solution: </a:t>
            </a:r>
            <a:r>
              <a:rPr b="1" lang="en-US" sz="1800">
                <a:latin typeface="Arial"/>
                <a:ea typeface="Arial"/>
                <a:cs typeface="Arial"/>
                <a:sym typeface="Arial"/>
              </a:rPr>
              <a:t>VL-MoE</a:t>
            </a:r>
            <a:endParaRPr b="1"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p:txBody>
      </p:sp>
      <p:sp>
        <p:nvSpPr>
          <p:cNvPr id="720" name="Google Shape;720;g32ff5f49ad9_0_548"/>
          <p:cNvSpPr txBox="1"/>
          <p:nvPr/>
        </p:nvSpPr>
        <p:spPr>
          <a:xfrm>
            <a:off x="228000" y="3591225"/>
            <a:ext cx="105102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000"/>
              <a:buFont typeface="Arial"/>
              <a:buNone/>
            </a:pPr>
            <a:r>
              <a:rPr b="1" lang="en-US" sz="2400">
                <a:solidFill>
                  <a:srgbClr val="15264B"/>
                </a:solidFill>
              </a:rPr>
              <a:t>VL-MoE</a:t>
            </a:r>
            <a:endParaRPr b="1" sz="2400">
              <a:solidFill>
                <a:srgbClr val="15264B"/>
              </a:solidFill>
            </a:endParaRPr>
          </a:p>
          <a:p>
            <a:pPr indent="0" lvl="0" marL="0" rtl="0" algn="l">
              <a:spcBef>
                <a:spcPts val="0"/>
              </a:spcBef>
              <a:spcAft>
                <a:spcPts val="0"/>
              </a:spcAft>
              <a:buClr>
                <a:schemeClr val="dk1"/>
              </a:buClr>
              <a:buSzPts val="3000"/>
              <a:buFont typeface="Arial"/>
              <a:buNone/>
            </a:pPr>
            <a:r>
              <a:t/>
            </a:r>
            <a:endParaRPr b="1" sz="2400">
              <a:solidFill>
                <a:srgbClr val="15264B"/>
              </a:solidFill>
            </a:endParaRPr>
          </a:p>
          <a:p>
            <a:pPr indent="-342900" lvl="0" marL="457200" rtl="0" algn="l">
              <a:spcBef>
                <a:spcPts val="0"/>
              </a:spcBef>
              <a:spcAft>
                <a:spcPts val="0"/>
              </a:spcAft>
              <a:buClr>
                <a:schemeClr val="dk1"/>
              </a:buClr>
              <a:buSzPts val="1800"/>
              <a:buChar char="●"/>
            </a:pPr>
            <a:r>
              <a:rPr lang="en-US" sz="1800">
                <a:solidFill>
                  <a:schemeClr val="dk1"/>
                </a:solidFill>
              </a:rPr>
              <a:t>Uses MoE to scale both text-based and vision-based feed-forward networks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Divides model into specialized sub-models that handle different aspects of input processing</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Employs three mask data modeling objectives for aligning text and vision representations</a:t>
            </a:r>
            <a:endParaRPr sz="1800">
              <a:solidFill>
                <a:schemeClr val="dk1"/>
              </a:solidFill>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721" name="Google Shape;721;g32ff5f49ad9_0_54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32d3c003dd3_0_8"/>
          <p:cNvSpPr txBox="1"/>
          <p:nvPr>
            <p:ph idx="1" type="body"/>
          </p:nvPr>
        </p:nvSpPr>
        <p:spPr>
          <a:xfrm>
            <a:off x="506488" y="4870600"/>
            <a:ext cx="10910100" cy="86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800">
                <a:latin typeface="Arial"/>
                <a:ea typeface="Arial"/>
                <a:cs typeface="Arial"/>
                <a:sym typeface="Arial"/>
              </a:rPr>
              <a:t>In comparison with models trained on similar amounts of data (</a:t>
            </a:r>
            <a:r>
              <a:rPr b="1" lang="en-US" sz="1800"/>
              <a:t>4M</a:t>
            </a:r>
            <a:r>
              <a:rPr lang="en-US" sz="1800">
                <a:latin typeface="Arial"/>
                <a:ea typeface="Arial"/>
                <a:cs typeface="Arial"/>
                <a:sym typeface="Arial"/>
              </a:rPr>
              <a:t> images) and comparable training steps (</a:t>
            </a:r>
            <a:r>
              <a:rPr b="1" lang="en-US" sz="1800"/>
              <a:t>200K</a:t>
            </a:r>
            <a:r>
              <a:rPr lang="en-US" sz="1800">
                <a:latin typeface="Arial"/>
                <a:ea typeface="Arial"/>
                <a:cs typeface="Arial"/>
                <a:sym typeface="Arial"/>
              </a:rPr>
              <a:t>), VL-MoE demonstrates </a:t>
            </a:r>
            <a:r>
              <a:rPr b="1" lang="en-US" sz="1800"/>
              <a:t>superior</a:t>
            </a:r>
            <a:r>
              <a:rPr lang="en-US" sz="1800">
                <a:latin typeface="Arial"/>
                <a:ea typeface="Arial"/>
                <a:cs typeface="Arial"/>
                <a:sym typeface="Arial"/>
              </a:rPr>
              <a:t> </a:t>
            </a:r>
            <a:r>
              <a:rPr b="1" lang="en-US" sz="1800"/>
              <a:t>performance</a:t>
            </a:r>
            <a:r>
              <a:rPr lang="en-US" sz="1800">
                <a:latin typeface="Arial"/>
                <a:ea typeface="Arial"/>
                <a:cs typeface="Arial"/>
                <a:sym typeface="Arial"/>
              </a:rPr>
              <a:t> across benchmarks</a:t>
            </a:r>
            <a:endParaRPr sz="1800">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p:txBody>
      </p:sp>
      <p:sp>
        <p:nvSpPr>
          <p:cNvPr id="727" name="Google Shape;727;g32d3c003dd3_0_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28" name="Google Shape;728;g32d3c003dd3_0_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Pre-Training Performance</a:t>
            </a:r>
            <a:endParaRPr b="0" i="0" sz="2400" u="none" cap="none" strike="noStrike">
              <a:solidFill>
                <a:schemeClr val="lt1"/>
              </a:solidFill>
              <a:latin typeface="Arial"/>
              <a:ea typeface="Arial"/>
              <a:cs typeface="Arial"/>
              <a:sym typeface="Arial"/>
            </a:endParaRPr>
          </a:p>
        </p:txBody>
      </p:sp>
      <p:pic>
        <p:nvPicPr>
          <p:cNvPr id="729" name="Google Shape;729;g32d3c003dd3_0_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730" name="Google Shape;730;g32d3c003dd3_0_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731" name="Google Shape;731;g32d3c003dd3_0_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732" name="Google Shape;732;g32d3c003dd3_0_8"/>
          <p:cNvGrpSpPr/>
          <p:nvPr/>
        </p:nvGrpSpPr>
        <p:grpSpPr>
          <a:xfrm>
            <a:off x="2622925" y="6601537"/>
            <a:ext cx="6677215" cy="70500"/>
            <a:chOff x="2589675" y="6601537"/>
            <a:chExt cx="6677215" cy="70500"/>
          </a:xfrm>
        </p:grpSpPr>
        <p:cxnSp>
          <p:nvCxnSpPr>
            <p:cNvPr id="733" name="Google Shape;733;g32d3c003dd3_0_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734" name="Google Shape;734;g32d3c003dd3_0_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735" name="Google Shape;735;g32d3c003dd3_0_8"/>
          <p:cNvPicPr preferRelativeResize="0"/>
          <p:nvPr/>
        </p:nvPicPr>
        <p:blipFill>
          <a:blip r:embed="rId4">
            <a:alphaModFix/>
          </a:blip>
          <a:stretch>
            <a:fillRect/>
          </a:stretch>
        </p:blipFill>
        <p:spPr>
          <a:xfrm>
            <a:off x="240575" y="1140250"/>
            <a:ext cx="11710851" cy="3249575"/>
          </a:xfrm>
          <a:prstGeom prst="rect">
            <a:avLst/>
          </a:prstGeom>
          <a:noFill/>
          <a:ln>
            <a:noFill/>
          </a:ln>
        </p:spPr>
      </p:pic>
      <p:sp>
        <p:nvSpPr>
          <p:cNvPr id="736" name="Google Shape;736;g32d3c003dd3_0_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32ff5f49ad9_0_56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42" name="Google Shape;742;g32ff5f49ad9_0_56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Expert specialization</a:t>
            </a:r>
            <a:endParaRPr b="0" i="0" sz="2400" u="none" cap="none" strike="noStrike">
              <a:solidFill>
                <a:schemeClr val="lt1"/>
              </a:solidFill>
              <a:latin typeface="Arial"/>
              <a:ea typeface="Arial"/>
              <a:cs typeface="Arial"/>
              <a:sym typeface="Arial"/>
            </a:endParaRPr>
          </a:p>
        </p:txBody>
      </p:sp>
      <p:pic>
        <p:nvPicPr>
          <p:cNvPr id="743" name="Google Shape;743;g32ff5f49ad9_0_56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744" name="Google Shape;744;g32ff5f49ad9_0_56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745" name="Google Shape;745;g32ff5f49ad9_0_56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746" name="Google Shape;746;g32ff5f49ad9_0_563"/>
          <p:cNvGrpSpPr/>
          <p:nvPr/>
        </p:nvGrpSpPr>
        <p:grpSpPr>
          <a:xfrm>
            <a:off x="2622925" y="6601537"/>
            <a:ext cx="6677215" cy="70500"/>
            <a:chOff x="2589675" y="6601537"/>
            <a:chExt cx="6677215" cy="70500"/>
          </a:xfrm>
        </p:grpSpPr>
        <p:cxnSp>
          <p:nvCxnSpPr>
            <p:cNvPr id="747" name="Google Shape;747;g32ff5f49ad9_0_56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748" name="Google Shape;748;g32ff5f49ad9_0_56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749" name="Google Shape;749;g32ff5f49ad9_0_563"/>
          <p:cNvSpPr txBox="1"/>
          <p:nvPr/>
        </p:nvSpPr>
        <p:spPr>
          <a:xfrm>
            <a:off x="500475" y="1447350"/>
            <a:ext cx="389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750" name="Google Shape;750;g32ff5f49ad9_0_563"/>
          <p:cNvPicPr preferRelativeResize="0"/>
          <p:nvPr/>
        </p:nvPicPr>
        <p:blipFill>
          <a:blip r:embed="rId4">
            <a:alphaModFix/>
          </a:blip>
          <a:stretch>
            <a:fillRect/>
          </a:stretch>
        </p:blipFill>
        <p:spPr>
          <a:xfrm>
            <a:off x="6633775" y="3283950"/>
            <a:ext cx="4233800" cy="3005925"/>
          </a:xfrm>
          <a:prstGeom prst="rect">
            <a:avLst/>
          </a:prstGeom>
          <a:noFill/>
          <a:ln>
            <a:noFill/>
          </a:ln>
        </p:spPr>
      </p:pic>
      <p:pic>
        <p:nvPicPr>
          <p:cNvPr id="751" name="Google Shape;751;g32ff5f49ad9_0_563"/>
          <p:cNvPicPr preferRelativeResize="0"/>
          <p:nvPr/>
        </p:nvPicPr>
        <p:blipFill>
          <a:blip r:embed="rId5">
            <a:alphaModFix/>
          </a:blip>
          <a:stretch>
            <a:fillRect/>
          </a:stretch>
        </p:blipFill>
        <p:spPr>
          <a:xfrm>
            <a:off x="5965225" y="868225"/>
            <a:ext cx="5636026" cy="2677325"/>
          </a:xfrm>
          <a:prstGeom prst="rect">
            <a:avLst/>
          </a:prstGeom>
          <a:noFill/>
          <a:ln>
            <a:noFill/>
          </a:ln>
        </p:spPr>
      </p:pic>
      <p:sp>
        <p:nvSpPr>
          <p:cNvPr id="752" name="Google Shape;752;g32ff5f49ad9_0_563"/>
          <p:cNvSpPr txBox="1"/>
          <p:nvPr/>
        </p:nvSpPr>
        <p:spPr>
          <a:xfrm>
            <a:off x="611250" y="1636625"/>
            <a:ext cx="5462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15264B"/>
              </a:solidFill>
              <a:latin typeface="Calibri"/>
              <a:ea typeface="Calibri"/>
              <a:cs typeface="Calibri"/>
              <a:sym typeface="Calibri"/>
            </a:endParaRPr>
          </a:p>
          <a:p>
            <a:pPr indent="0" lvl="0" marL="0" rtl="0" algn="l">
              <a:spcBef>
                <a:spcPts val="0"/>
              </a:spcBef>
              <a:spcAft>
                <a:spcPts val="0"/>
              </a:spcAft>
              <a:buNone/>
            </a:pPr>
            <a:r>
              <a:t/>
            </a:r>
            <a:endParaRPr b="1" sz="2400">
              <a:solidFill>
                <a:srgbClr val="15264B"/>
              </a:solidFill>
              <a:latin typeface="Calibri"/>
              <a:ea typeface="Calibri"/>
              <a:cs typeface="Calibri"/>
              <a:sym typeface="Calibri"/>
            </a:endParaRPr>
          </a:p>
          <a:p>
            <a:pPr indent="-342900" lvl="0" marL="457200" rtl="0" algn="l">
              <a:spcBef>
                <a:spcPts val="0"/>
              </a:spcBef>
              <a:spcAft>
                <a:spcPts val="0"/>
              </a:spcAft>
              <a:buClr>
                <a:schemeClr val="dk1"/>
              </a:buClr>
              <a:buSzPts val="1800"/>
              <a:buChar char="●"/>
            </a:pPr>
            <a:r>
              <a:rPr lang="en-US" sz="1800">
                <a:solidFill>
                  <a:schemeClr val="dk1"/>
                </a:solidFill>
              </a:rPr>
              <a:t>Vision experts focus on </a:t>
            </a:r>
            <a:r>
              <a:rPr b="1" lang="en-US" sz="1800">
                <a:solidFill>
                  <a:schemeClr val="dk1"/>
                </a:solidFill>
              </a:rPr>
              <a:t>specific</a:t>
            </a:r>
            <a:r>
              <a:rPr lang="en-US" sz="1800">
                <a:solidFill>
                  <a:schemeClr val="dk1"/>
                </a:solidFill>
              </a:rPr>
              <a:t> </a:t>
            </a:r>
            <a:r>
              <a:rPr b="1" lang="en-US" sz="1800">
                <a:solidFill>
                  <a:schemeClr val="dk1"/>
                </a:solidFill>
              </a:rPr>
              <a:t>features</a:t>
            </a:r>
            <a:r>
              <a:rPr lang="en-US" sz="1800">
                <a:solidFill>
                  <a:schemeClr val="dk1"/>
                </a:solidFill>
              </a:rPr>
              <a:t> (eyes, text, objects)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Language experts handle different </a:t>
            </a:r>
            <a:r>
              <a:rPr b="1" lang="en-US" sz="1800">
                <a:solidFill>
                  <a:schemeClr val="dk1"/>
                </a:solidFill>
              </a:rPr>
              <a:t>syntactic</a:t>
            </a:r>
            <a:r>
              <a:rPr lang="en-US" sz="1800">
                <a:solidFill>
                  <a:schemeClr val="dk1"/>
                </a:solidFill>
              </a:rPr>
              <a:t> elements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Balanced routing prevents multi-modal imbalance issues</a:t>
            </a:r>
            <a:endParaRPr sz="1800">
              <a:solidFill>
                <a:schemeClr val="dk1"/>
              </a:solidFill>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753" name="Google Shape;753;g32ff5f49ad9_0_563"/>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94B"/>
        </a:solidFill>
      </p:bgPr>
    </p:bg>
    <p:spTree>
      <p:nvGrpSpPr>
        <p:cNvPr id="757" name="Shape 757"/>
        <p:cNvGrpSpPr/>
        <p:nvPr/>
      </p:nvGrpSpPr>
      <p:grpSpPr>
        <a:xfrm>
          <a:off x="0" y="0"/>
          <a:ext cx="0" cy="0"/>
          <a:chOff x="0" y="0"/>
          <a:chExt cx="0" cy="0"/>
        </a:xfrm>
      </p:grpSpPr>
      <p:sp>
        <p:nvSpPr>
          <p:cNvPr id="758" name="Google Shape;758;g32ff5f49ad9_0_577"/>
          <p:cNvSpPr txBox="1"/>
          <p:nvPr/>
        </p:nvSpPr>
        <p:spPr>
          <a:xfrm>
            <a:off x="235350" y="2308800"/>
            <a:ext cx="11721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Takeaways</a:t>
            </a:r>
            <a:endParaRPr b="0" i="0" sz="1400" u="none" cap="none" strike="noStrike">
              <a:solidFill>
                <a:srgbClr val="000000"/>
              </a:solidFill>
              <a:latin typeface="Arial"/>
              <a:ea typeface="Arial"/>
              <a:cs typeface="Arial"/>
              <a:sym typeface="Arial"/>
            </a:endParaRPr>
          </a:p>
        </p:txBody>
      </p:sp>
      <p:sp>
        <p:nvSpPr>
          <p:cNvPr id="759" name="Google Shape;759;g32ff5f49ad9_0_577"/>
          <p:cNvSpPr txBox="1"/>
          <p:nvPr/>
        </p:nvSpPr>
        <p:spPr>
          <a:xfrm>
            <a:off x="1441528" y="4026005"/>
            <a:ext cx="9309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rPr>
              <a:t>TL;DR </a:t>
            </a:r>
            <a:endParaRPr b="0" i="0" sz="1800" u="none" cap="none" strike="noStrike">
              <a:solidFill>
                <a:schemeClr val="lt1"/>
              </a:solidFill>
              <a:latin typeface="Arial"/>
              <a:ea typeface="Arial"/>
              <a:cs typeface="Arial"/>
              <a:sym typeface="Arial"/>
            </a:endParaRPr>
          </a:p>
        </p:txBody>
      </p:sp>
      <p:grpSp>
        <p:nvGrpSpPr>
          <p:cNvPr id="760" name="Google Shape;760;g32ff5f49ad9_0_577"/>
          <p:cNvGrpSpPr/>
          <p:nvPr/>
        </p:nvGrpSpPr>
        <p:grpSpPr>
          <a:xfrm>
            <a:off x="3943790" y="3470714"/>
            <a:ext cx="3861636" cy="322845"/>
            <a:chOff x="3943790" y="2676939"/>
            <a:chExt cx="3861636" cy="322845"/>
          </a:xfrm>
        </p:grpSpPr>
        <p:cxnSp>
          <p:nvCxnSpPr>
            <p:cNvPr id="761" name="Google Shape;761;g32ff5f49ad9_0_577"/>
            <p:cNvCxnSpPr/>
            <p:nvPr/>
          </p:nvCxnSpPr>
          <p:spPr>
            <a:xfrm>
              <a:off x="4426226" y="2676939"/>
              <a:ext cx="3379200" cy="0"/>
            </a:xfrm>
            <a:prstGeom prst="straightConnector1">
              <a:avLst/>
            </a:prstGeom>
            <a:noFill/>
            <a:ln cap="flat" cmpd="sng" w="19050">
              <a:solidFill>
                <a:srgbClr val="E84B36"/>
              </a:solidFill>
              <a:prstDash val="solid"/>
              <a:round/>
              <a:headEnd len="sm" w="sm" type="none"/>
              <a:tailEnd len="sm" w="sm" type="none"/>
            </a:ln>
          </p:spPr>
        </p:cxnSp>
        <p:cxnSp>
          <p:nvCxnSpPr>
            <p:cNvPr id="762" name="Google Shape;762;g32ff5f49ad9_0_577"/>
            <p:cNvCxnSpPr/>
            <p:nvPr/>
          </p:nvCxnSpPr>
          <p:spPr>
            <a:xfrm flipH="1" rot="10800000">
              <a:off x="3943790" y="2676984"/>
              <a:ext cx="482400" cy="322800"/>
            </a:xfrm>
            <a:prstGeom prst="straightConnector1">
              <a:avLst/>
            </a:prstGeom>
            <a:noFill/>
            <a:ln cap="flat" cmpd="sng" w="19050">
              <a:solidFill>
                <a:srgbClr val="E84B36"/>
              </a:solidFill>
              <a:prstDash val="solid"/>
              <a:round/>
              <a:headEnd len="sm" w="sm" type="none"/>
              <a:tailEnd len="sm" w="sm" type="none"/>
            </a:ln>
          </p:spPr>
        </p:cxnSp>
      </p:grpSp>
      <p:pic>
        <p:nvPicPr>
          <p:cNvPr id="763" name="Google Shape;763;g32ff5f49ad9_0_57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764" name="Google Shape;764;g32ff5f49ad9_0_57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65" name="Google Shape;765;g32ff5f49ad9_0_57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COMPUTER SCIENCE</a:t>
            </a:r>
            <a:endParaRPr/>
          </a:p>
        </p:txBody>
      </p:sp>
      <p:grpSp>
        <p:nvGrpSpPr>
          <p:cNvPr id="766" name="Google Shape;766;g32ff5f49ad9_0_577"/>
          <p:cNvGrpSpPr/>
          <p:nvPr/>
        </p:nvGrpSpPr>
        <p:grpSpPr>
          <a:xfrm>
            <a:off x="2622925" y="6601537"/>
            <a:ext cx="6677215" cy="70500"/>
            <a:chOff x="2589675" y="6601537"/>
            <a:chExt cx="6677215" cy="70500"/>
          </a:xfrm>
        </p:grpSpPr>
        <p:cxnSp>
          <p:nvCxnSpPr>
            <p:cNvPr id="767" name="Google Shape;767;g32ff5f49ad9_0_577"/>
            <p:cNvCxnSpPr/>
            <p:nvPr/>
          </p:nvCxnSpPr>
          <p:spPr>
            <a:xfrm rot="10800000">
              <a:off x="2589675" y="6639606"/>
              <a:ext cx="6608400" cy="0"/>
            </a:xfrm>
            <a:prstGeom prst="straightConnector1">
              <a:avLst/>
            </a:prstGeom>
            <a:noFill/>
            <a:ln cap="flat" cmpd="sng" w="9525">
              <a:solidFill>
                <a:schemeClr val="lt1"/>
              </a:solidFill>
              <a:prstDash val="solid"/>
              <a:round/>
              <a:headEnd len="sm" w="sm" type="none"/>
              <a:tailEnd len="sm" w="sm" type="none"/>
            </a:ln>
          </p:spPr>
        </p:cxnSp>
        <p:sp>
          <p:nvSpPr>
            <p:cNvPr id="768" name="Google Shape;768;g32ff5f49ad9_0_577"/>
            <p:cNvSpPr/>
            <p:nvPr/>
          </p:nvSpPr>
          <p:spPr>
            <a:xfrm>
              <a:off x="9196390" y="6601537"/>
              <a:ext cx="70500" cy="705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69" name="Google Shape;769;g32ff5f49ad9_0_577"/>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30"/>
          <p:cNvSpPr/>
          <p:nvPr/>
        </p:nvSpPr>
        <p:spPr>
          <a:xfrm flipH="1" rot="10800000">
            <a:off x="0" y="0"/>
            <a:ext cx="12192000" cy="86822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75" name="Google Shape;775;p30"/>
          <p:cNvSpPr txBox="1"/>
          <p:nvPr/>
        </p:nvSpPr>
        <p:spPr>
          <a:xfrm>
            <a:off x="376800" y="1334275"/>
            <a:ext cx="5681100" cy="210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Strengths </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SzPts val="1800"/>
              <a:buChar char="●"/>
            </a:pPr>
            <a:r>
              <a:rPr b="1" lang="en-US" sz="1800"/>
              <a:t>The Sparsely Gated MoE</a:t>
            </a:r>
            <a:r>
              <a:rPr lang="en-US" sz="1800"/>
              <a:t> introduced an efficient implementation of MoE in </a:t>
            </a:r>
            <a:r>
              <a:rPr lang="en-US" sz="1800"/>
              <a:t>language models but still present challenges related to memory constraints, limited application scope, and inference efficiency. (2017)</a:t>
            </a:r>
            <a:endParaRPr sz="1800"/>
          </a:p>
        </p:txBody>
      </p:sp>
      <p:sp>
        <p:nvSpPr>
          <p:cNvPr id="776" name="Google Shape;776;p30"/>
          <p:cNvSpPr txBox="1"/>
          <p:nvPr/>
        </p:nvSpPr>
        <p:spPr>
          <a:xfrm>
            <a:off x="6158774" y="1334279"/>
            <a:ext cx="5442100"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15264B"/>
                </a:solidFill>
              </a:rPr>
              <a:t>Weaknesses</a:t>
            </a:r>
            <a:endParaRPr b="1" i="0" sz="2400" u="none" cap="none" strike="noStrike">
              <a:solidFill>
                <a:srgbClr val="15264B"/>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US" sz="1800"/>
              <a:t>Some challenges remain:</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US" sz="1800"/>
              <a:t>Cross-device </a:t>
            </a:r>
            <a:r>
              <a:rPr lang="en-US" sz="1800"/>
              <a:t>communication</a:t>
            </a:r>
            <a:r>
              <a:rPr lang="en-US" sz="1800"/>
              <a:t> </a:t>
            </a:r>
            <a:r>
              <a:rPr b="1" lang="en-US" sz="1800"/>
              <a:t>overhead</a:t>
            </a:r>
            <a:endParaRPr b="1" sz="1800"/>
          </a:p>
          <a:p>
            <a:pPr indent="-342900" lvl="0" marL="457200" marR="0" rtl="0" algn="l">
              <a:lnSpc>
                <a:spcPct val="100000"/>
              </a:lnSpc>
              <a:spcBef>
                <a:spcPts val="0"/>
              </a:spcBef>
              <a:spcAft>
                <a:spcPts val="0"/>
              </a:spcAft>
              <a:buSzPts val="1800"/>
              <a:buChar char="●"/>
            </a:pPr>
            <a:r>
              <a:rPr b="1" lang="en-US" sz="1800"/>
              <a:t>Load</a:t>
            </a:r>
            <a:r>
              <a:rPr lang="en-US" sz="1800"/>
              <a:t>-</a:t>
            </a:r>
            <a:r>
              <a:rPr b="1" lang="en-US" sz="1800"/>
              <a:t>balancing</a:t>
            </a:r>
            <a:r>
              <a:rPr lang="en-US" sz="1800"/>
              <a:t> across experts</a:t>
            </a:r>
            <a:endParaRPr sz="1800"/>
          </a:p>
          <a:p>
            <a:pPr indent="-342900" lvl="1" marL="1371600" marR="0" rtl="0" algn="l">
              <a:lnSpc>
                <a:spcPct val="100000"/>
              </a:lnSpc>
              <a:spcBef>
                <a:spcPts val="0"/>
              </a:spcBef>
              <a:spcAft>
                <a:spcPts val="0"/>
              </a:spcAft>
              <a:buSzPts val="1800"/>
              <a:buChar char="○"/>
            </a:pPr>
            <a:r>
              <a:rPr lang="en-US" sz="1800"/>
              <a:t>"Expert collapse," if a small subset of experts dominate computation</a:t>
            </a:r>
            <a:endParaRPr sz="1800"/>
          </a:p>
          <a:p>
            <a:pPr indent="-342900" lvl="0" marL="457200" marR="0" rtl="0" algn="l">
              <a:lnSpc>
                <a:spcPct val="100000"/>
              </a:lnSpc>
              <a:spcBef>
                <a:spcPts val="0"/>
              </a:spcBef>
              <a:spcAft>
                <a:spcPts val="0"/>
              </a:spcAft>
              <a:buSzPts val="1800"/>
              <a:buChar char="●"/>
            </a:pPr>
            <a:r>
              <a:rPr b="1" lang="en-US" sz="1800">
                <a:solidFill>
                  <a:schemeClr val="dk1"/>
                </a:solidFill>
              </a:rPr>
              <a:t>Deployment</a:t>
            </a:r>
            <a:r>
              <a:rPr lang="en-US" sz="1800">
                <a:solidFill>
                  <a:schemeClr val="dk1"/>
                </a:solidFill>
              </a:rPr>
              <a:t> and maintenance complexity </a:t>
            </a:r>
            <a:endParaRPr sz="1800">
              <a:solidFill>
                <a:schemeClr val="dk1"/>
              </a:solidFill>
            </a:endParaRPr>
          </a:p>
          <a:p>
            <a:pPr indent="-342900" lvl="0" marL="457200" marR="0" rtl="0" algn="l">
              <a:lnSpc>
                <a:spcPct val="100000"/>
              </a:lnSpc>
              <a:spcBef>
                <a:spcPts val="0"/>
              </a:spcBef>
              <a:spcAft>
                <a:spcPts val="0"/>
              </a:spcAft>
              <a:buSzPts val="1800"/>
              <a:buChar char="●"/>
            </a:pPr>
            <a:r>
              <a:rPr lang="en-US" sz="1800">
                <a:solidFill>
                  <a:schemeClr val="dk1"/>
                </a:solidFill>
              </a:rPr>
              <a:t>Optimize </a:t>
            </a:r>
            <a:r>
              <a:rPr b="1" lang="en-US" sz="1800">
                <a:solidFill>
                  <a:schemeClr val="dk1"/>
                </a:solidFill>
              </a:rPr>
              <a:t>applications</a:t>
            </a:r>
            <a:r>
              <a:rPr lang="en-US" sz="1800">
                <a:solidFill>
                  <a:schemeClr val="dk1"/>
                </a:solidFill>
              </a:rPr>
              <a:t> to NLP, scientific discovery, other domains </a:t>
            </a:r>
            <a:endParaRPr sz="1800">
              <a:solidFill>
                <a:schemeClr val="dk1"/>
              </a:solidFill>
            </a:endParaRPr>
          </a:p>
        </p:txBody>
      </p:sp>
      <p:sp>
        <p:nvSpPr>
          <p:cNvPr id="777" name="Google Shape;777;p30"/>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Mixture-of-Experts Overview</a:t>
            </a:r>
            <a:endParaRPr b="0" i="0" sz="2400" u="none" cap="none" strike="noStrike">
              <a:solidFill>
                <a:schemeClr val="lt1"/>
              </a:solidFill>
              <a:latin typeface="Arial"/>
              <a:ea typeface="Arial"/>
              <a:cs typeface="Arial"/>
              <a:sym typeface="Arial"/>
            </a:endParaRPr>
          </a:p>
        </p:txBody>
      </p:sp>
      <p:pic>
        <p:nvPicPr>
          <p:cNvPr id="778" name="Google Shape;778;p30"/>
          <p:cNvPicPr preferRelativeResize="0"/>
          <p:nvPr/>
        </p:nvPicPr>
        <p:blipFill rotWithShape="1">
          <a:blip r:embed="rId3">
            <a:alphaModFix/>
          </a:blip>
          <a:srcRect b="0" l="0" r="0" t="0"/>
          <a:stretch/>
        </p:blipFill>
        <p:spPr>
          <a:xfrm>
            <a:off x="11557509" y="233819"/>
            <a:ext cx="271308" cy="389810"/>
          </a:xfrm>
          <a:prstGeom prst="rect">
            <a:avLst/>
          </a:prstGeom>
          <a:noFill/>
          <a:ln>
            <a:noFill/>
          </a:ln>
        </p:spPr>
      </p:pic>
      <p:sp>
        <p:nvSpPr>
          <p:cNvPr id="779" name="Google Shape;779;p30"/>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780" name="Google Shape;780;p30"/>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781" name="Google Shape;781;p30"/>
          <p:cNvGrpSpPr/>
          <p:nvPr/>
        </p:nvGrpSpPr>
        <p:grpSpPr>
          <a:xfrm>
            <a:off x="2622884" y="6601537"/>
            <a:ext cx="6677202" cy="70446"/>
            <a:chOff x="2589634" y="6601537"/>
            <a:chExt cx="6677202" cy="70446"/>
          </a:xfrm>
        </p:grpSpPr>
        <p:cxnSp>
          <p:nvCxnSpPr>
            <p:cNvPr id="782" name="Google Shape;782;p30"/>
            <p:cNvCxnSpPr/>
            <p:nvPr/>
          </p:nvCxnSpPr>
          <p:spPr>
            <a:xfrm rot="10800000">
              <a:off x="2589634" y="6639606"/>
              <a:ext cx="6608441" cy="0"/>
            </a:xfrm>
            <a:prstGeom prst="straightConnector1">
              <a:avLst/>
            </a:prstGeom>
            <a:noFill/>
            <a:ln cap="flat" cmpd="sng" w="9525">
              <a:solidFill>
                <a:srgbClr val="13294B"/>
              </a:solidFill>
              <a:prstDash val="solid"/>
              <a:round/>
              <a:headEnd len="sm" w="sm" type="none"/>
              <a:tailEnd len="sm" w="sm" type="none"/>
            </a:ln>
          </p:spPr>
        </p:cxnSp>
        <p:sp>
          <p:nvSpPr>
            <p:cNvPr id="783" name="Google Shape;783;p30"/>
            <p:cNvSpPr/>
            <p:nvPr/>
          </p:nvSpPr>
          <p:spPr>
            <a:xfrm>
              <a:off x="9196390" y="6601537"/>
              <a:ext cx="70446" cy="70446"/>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784" name="Google Shape;784;p30"/>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785" name="Google Shape;785;p30"/>
          <p:cNvSpPr txBox="1"/>
          <p:nvPr/>
        </p:nvSpPr>
        <p:spPr>
          <a:xfrm>
            <a:off x="373450" y="3301875"/>
            <a:ext cx="5703600" cy="86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US" sz="1800">
                <a:solidFill>
                  <a:schemeClr val="dk1"/>
                </a:solidFill>
              </a:rPr>
              <a:t>DeepSpeed </a:t>
            </a:r>
            <a:r>
              <a:rPr lang="en-US" sz="1800">
                <a:solidFill>
                  <a:schemeClr val="dk1"/>
                </a:solidFill>
              </a:rPr>
              <a:t>introduces optimizations, such PR-MoE and MoS, to improve memory and inference efficiency for MoE models. (2022)</a:t>
            </a:r>
            <a:endParaRPr sz="2800">
              <a:solidFill>
                <a:schemeClr val="dk1"/>
              </a:solidFill>
            </a:endParaRPr>
          </a:p>
        </p:txBody>
      </p:sp>
      <p:sp>
        <p:nvSpPr>
          <p:cNvPr id="786" name="Google Shape;786;p30"/>
          <p:cNvSpPr txBox="1"/>
          <p:nvPr/>
        </p:nvSpPr>
        <p:spPr>
          <a:xfrm>
            <a:off x="348175" y="4116675"/>
            <a:ext cx="5703600" cy="86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US" sz="1800">
                <a:solidFill>
                  <a:schemeClr val="dk1"/>
                </a:solidFill>
              </a:rPr>
              <a:t>Switch Transformer </a:t>
            </a:r>
            <a:r>
              <a:rPr lang="en-US" sz="1800">
                <a:solidFill>
                  <a:schemeClr val="dk1"/>
                </a:solidFill>
              </a:rPr>
              <a:t>actives only one expert per token, significantly reducing computation while preserving model quality. (2022)</a:t>
            </a:r>
            <a:endParaRPr sz="2800">
              <a:solidFill>
                <a:schemeClr val="dk1"/>
              </a:solidFill>
            </a:endParaRPr>
          </a:p>
        </p:txBody>
      </p:sp>
      <p:sp>
        <p:nvSpPr>
          <p:cNvPr id="787" name="Google Shape;787;p30"/>
          <p:cNvSpPr txBox="1"/>
          <p:nvPr/>
        </p:nvSpPr>
        <p:spPr>
          <a:xfrm>
            <a:off x="373450" y="4923200"/>
            <a:ext cx="5703600" cy="107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US" sz="1800">
                <a:solidFill>
                  <a:schemeClr val="dk1"/>
                </a:solidFill>
                <a:extLst>
                  <a:ext uri="http://customooxmlschemas.google.com/">
                    <go:slidesCustomData xmlns:go="http://customooxmlschemas.google.com/" textRoundtripDataId="5"/>
                  </a:ext>
                </a:extLst>
              </a:rPr>
              <a:t>VL-MoE </a:t>
            </a:r>
            <a:r>
              <a:rPr lang="en-US" sz="1800">
                <a:solidFill>
                  <a:schemeClr val="dk1"/>
                </a:solidFill>
                <a:extLst>
                  <a:ext uri="http://customooxmlschemas.google.com/">
                    <go:slidesCustomData xmlns:go="http://customooxmlschemas.google.com/" textRoundtripDataId="6"/>
                  </a:ext>
                </a:extLst>
              </a:rPr>
              <a:t>innovates by separating experts for vision and text modalities to prevent instability from modality imbalance. (2023)</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32ff5f49ad9_0_591"/>
          <p:cNvSpPr txBox="1"/>
          <p:nvPr/>
        </p:nvSpPr>
        <p:spPr>
          <a:xfrm>
            <a:off x="376800" y="1029475"/>
            <a:ext cx="11180700" cy="219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Future Work</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rtl="0" algn="l">
              <a:spcBef>
                <a:spcPts val="0"/>
              </a:spcBef>
              <a:spcAft>
                <a:spcPts val="0"/>
              </a:spcAft>
              <a:buSzPts val="1100"/>
              <a:buNone/>
            </a:pPr>
            <a:r>
              <a:rPr lang="en-US" sz="1800"/>
              <a:t>Optimizing the </a:t>
            </a:r>
            <a:r>
              <a:rPr b="1" lang="en-US" sz="1800"/>
              <a:t>cross</a:t>
            </a:r>
            <a:r>
              <a:rPr lang="en-US" sz="1800"/>
              <a:t>-</a:t>
            </a:r>
            <a:r>
              <a:rPr b="1" lang="en-US" sz="1800"/>
              <a:t>device</a:t>
            </a:r>
            <a:r>
              <a:rPr lang="en-US" sz="1800"/>
              <a:t> </a:t>
            </a:r>
            <a:r>
              <a:rPr b="1" lang="en-US" sz="1800"/>
              <a:t>communication</a:t>
            </a:r>
            <a:r>
              <a:rPr lang="en-US" sz="1800"/>
              <a:t> in MoE</a:t>
            </a:r>
            <a:endParaRPr sz="1800"/>
          </a:p>
          <a:p>
            <a:pPr indent="0" lvl="0" marL="0" rtl="0" algn="l">
              <a:spcBef>
                <a:spcPts val="0"/>
              </a:spcBef>
              <a:spcAft>
                <a:spcPts val="0"/>
              </a:spcAft>
              <a:buSzPts val="1100"/>
              <a:buNone/>
            </a:pPr>
            <a:r>
              <a:t/>
            </a:r>
            <a:endParaRPr sz="1800"/>
          </a:p>
          <a:p>
            <a:pPr indent="0" lvl="0" marL="0" rtl="0" algn="l">
              <a:spcBef>
                <a:spcPts val="0"/>
              </a:spcBef>
              <a:spcAft>
                <a:spcPts val="0"/>
              </a:spcAft>
              <a:buSzPts val="1100"/>
              <a:buNone/>
            </a:pPr>
            <a:r>
              <a:rPr lang="en-US" sz="1800"/>
              <a:t>Even </a:t>
            </a:r>
            <a:r>
              <a:rPr b="1" lang="en-US" sz="1800"/>
              <a:t>larger</a:t>
            </a:r>
            <a:r>
              <a:rPr lang="en-US" sz="1800"/>
              <a:t> </a:t>
            </a:r>
            <a:r>
              <a:rPr b="1" lang="en-US" sz="1800"/>
              <a:t>models</a:t>
            </a:r>
            <a:r>
              <a:rPr lang="en-US" sz="1800"/>
              <a:t> with more parameters, enabling more computation (perhaps, video generation)</a:t>
            </a:r>
            <a:endParaRPr sz="1800"/>
          </a:p>
          <a:p>
            <a:pPr indent="0" lvl="0" marL="0" rtl="0" algn="l">
              <a:spcBef>
                <a:spcPts val="0"/>
              </a:spcBef>
              <a:spcAft>
                <a:spcPts val="0"/>
              </a:spcAft>
              <a:buSzPts val="1100"/>
              <a:buNone/>
            </a:pPr>
            <a:r>
              <a:t/>
            </a:r>
            <a:endParaRPr sz="1800"/>
          </a:p>
          <a:p>
            <a:pPr indent="0" lvl="0" marL="0" rtl="0" algn="l">
              <a:spcBef>
                <a:spcPts val="0"/>
              </a:spcBef>
              <a:spcAft>
                <a:spcPts val="0"/>
              </a:spcAft>
              <a:buSzPts val="1100"/>
              <a:buNone/>
            </a:pPr>
            <a:r>
              <a:rPr lang="en-US" sz="1800"/>
              <a:t>Parallelizing across </a:t>
            </a:r>
            <a:r>
              <a:rPr b="1" lang="en-US" sz="1800"/>
              <a:t>edge</a:t>
            </a:r>
            <a:r>
              <a:rPr lang="en-US" sz="1800"/>
              <a:t> </a:t>
            </a:r>
            <a:r>
              <a:rPr b="1" lang="en-US" sz="1800"/>
              <a:t>devices</a:t>
            </a:r>
            <a:r>
              <a:rPr lang="en-US" sz="1800"/>
              <a:t> with low latency and </a:t>
            </a:r>
            <a:r>
              <a:rPr b="1" lang="en-US" sz="1800"/>
              <a:t>resilience</a:t>
            </a:r>
            <a:r>
              <a:rPr lang="en-US" sz="1800"/>
              <a:t>  </a:t>
            </a:r>
            <a:endParaRPr sz="1800">
              <a:solidFill>
                <a:schemeClr val="dk1"/>
              </a:solidFill>
            </a:endParaRPr>
          </a:p>
        </p:txBody>
      </p:sp>
      <p:sp>
        <p:nvSpPr>
          <p:cNvPr id="793" name="Google Shape;793;g32ff5f49ad9_0_59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94" name="Google Shape;794;g32ff5f49ad9_0_59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Further Research and Resources</a:t>
            </a:r>
            <a:endParaRPr b="0" i="0" sz="2400" u="none" cap="none" strike="noStrike">
              <a:solidFill>
                <a:schemeClr val="lt1"/>
              </a:solidFill>
              <a:latin typeface="Arial"/>
              <a:ea typeface="Arial"/>
              <a:cs typeface="Arial"/>
              <a:sym typeface="Arial"/>
            </a:endParaRPr>
          </a:p>
        </p:txBody>
      </p:sp>
      <p:pic>
        <p:nvPicPr>
          <p:cNvPr id="795" name="Google Shape;795;g32ff5f49ad9_0_591"/>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796" name="Google Shape;796;g32ff5f49ad9_0_59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797" name="Google Shape;797;g32ff5f49ad9_0_59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798" name="Google Shape;798;g32ff5f49ad9_0_591"/>
          <p:cNvGrpSpPr/>
          <p:nvPr/>
        </p:nvGrpSpPr>
        <p:grpSpPr>
          <a:xfrm>
            <a:off x="2622925" y="6601537"/>
            <a:ext cx="6677215" cy="70500"/>
            <a:chOff x="2589675" y="6601537"/>
            <a:chExt cx="6677215" cy="70500"/>
          </a:xfrm>
        </p:grpSpPr>
        <p:cxnSp>
          <p:nvCxnSpPr>
            <p:cNvPr id="799" name="Google Shape;799;g32ff5f49ad9_0_591"/>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800" name="Google Shape;800;g32ff5f49ad9_0_591"/>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801" name="Google Shape;801;g32ff5f49ad9_0_591"/>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802" name="Google Shape;802;g32ff5f49ad9_0_591"/>
          <p:cNvSpPr txBox="1"/>
          <p:nvPr/>
        </p:nvSpPr>
        <p:spPr>
          <a:xfrm>
            <a:off x="373450" y="3225300"/>
            <a:ext cx="11184000" cy="26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400">
                <a:solidFill>
                  <a:srgbClr val="15264B"/>
                </a:solidFill>
              </a:rPr>
              <a:t>Additional Resources</a:t>
            </a:r>
            <a:endParaRPr b="1" sz="2400">
              <a:solidFill>
                <a:srgbClr val="15264B"/>
              </a:solidFill>
            </a:endParaRPr>
          </a:p>
          <a:p>
            <a:pPr indent="0" lvl="0" marL="0" rtl="0" algn="l">
              <a:spcBef>
                <a:spcPts val="0"/>
              </a:spcBef>
              <a:spcAft>
                <a:spcPts val="0"/>
              </a:spcAft>
              <a:buClr>
                <a:schemeClr val="dk1"/>
              </a:buClr>
              <a:buFont typeface="Arial"/>
              <a:buNone/>
            </a:pPr>
            <a:r>
              <a:t/>
            </a:r>
            <a:endParaRPr b="1" sz="1800">
              <a:solidFill>
                <a:schemeClr val="dk1"/>
              </a:solidFill>
            </a:endParaRPr>
          </a:p>
          <a:p>
            <a:pPr indent="0" lvl="0" marL="0" rtl="0" algn="l">
              <a:spcBef>
                <a:spcPts val="0"/>
              </a:spcBef>
              <a:spcAft>
                <a:spcPts val="0"/>
              </a:spcAft>
              <a:buClr>
                <a:schemeClr val="dk1"/>
              </a:buClr>
              <a:buFont typeface="Arial"/>
              <a:buNone/>
            </a:pPr>
            <a:r>
              <a:rPr lang="en-US" sz="1800">
                <a:solidFill>
                  <a:schemeClr val="dk1"/>
                </a:solidFill>
              </a:rPr>
              <a:t>Here are a few recent works we found that are related to MoE usage and/or innovation: </a:t>
            </a:r>
            <a:endParaRPr sz="1800">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HyperMoE: Towards Better Mixture of Experts via Transferring Among Experts (Zhao et al., 2024) </a:t>
            </a:r>
            <a:r>
              <a:rPr lang="en-US" sz="1800" u="sng">
                <a:solidFill>
                  <a:schemeClr val="hlink"/>
                </a:solidFill>
                <a:hlinkClick r:id="rId4"/>
              </a:rPr>
              <a:t>https://arxiv.org/abs/2402.12656</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MoE++: Accelerating Mixture-of-Experts Methods with Zero-Computation Experts (Jin et al., 2024) </a:t>
            </a:r>
            <a:r>
              <a:rPr lang="en-US" sz="1800" u="sng">
                <a:solidFill>
                  <a:schemeClr val="hlink"/>
                </a:solidFill>
                <a:hlinkClick r:id="rId5"/>
              </a:rPr>
              <a:t>https://arxiv.org/abs/2410.07348</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7"/>
          <p:cNvSpPr/>
          <p:nvPr/>
        </p:nvSpPr>
        <p:spPr>
          <a:xfrm flipH="1" rot="10800000">
            <a:off x="-1" y="0"/>
            <a:ext cx="12192000" cy="6866164"/>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08" name="Google Shape;808;p37"/>
          <p:cNvSpPr txBox="1"/>
          <p:nvPr/>
        </p:nvSpPr>
        <p:spPr>
          <a:xfrm>
            <a:off x="3913241" y="1334279"/>
            <a:ext cx="7640969"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lang="en-US" sz="2600">
                <a:solidFill>
                  <a:schemeClr val="lt1"/>
                </a:solidFill>
              </a:rPr>
              <a:t>Thank You!</a:t>
            </a:r>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US" sz="1800">
                <a:solidFill>
                  <a:schemeClr val="lt1"/>
                </a:solidFill>
              </a:rPr>
              <a:t>We open the floor for questions, comments, and discussion. </a:t>
            </a:r>
            <a:endParaRPr b="1" i="0" sz="1800" u="none" cap="none" strike="noStrike">
              <a:solidFill>
                <a:schemeClr val="lt1"/>
              </a:solidFill>
              <a:latin typeface="Arial"/>
              <a:ea typeface="Arial"/>
              <a:cs typeface="Arial"/>
              <a:sym typeface="Arial"/>
            </a:endParaRPr>
          </a:p>
        </p:txBody>
      </p:sp>
      <p:pic>
        <p:nvPicPr>
          <p:cNvPr id="809" name="Google Shape;809;p37"/>
          <p:cNvPicPr preferRelativeResize="0"/>
          <p:nvPr/>
        </p:nvPicPr>
        <p:blipFill rotWithShape="1">
          <a:blip r:embed="rId4">
            <a:alphaModFix/>
          </a:blip>
          <a:srcRect b="0" l="0" r="0" t="0"/>
          <a:stretch/>
        </p:blipFill>
        <p:spPr>
          <a:xfrm>
            <a:off x="11557509" y="233819"/>
            <a:ext cx="271308" cy="389810"/>
          </a:xfrm>
          <a:prstGeom prst="rect">
            <a:avLst/>
          </a:prstGeom>
          <a:noFill/>
          <a:ln>
            <a:noFill/>
          </a:ln>
        </p:spPr>
      </p:pic>
      <p:sp>
        <p:nvSpPr>
          <p:cNvPr id="810" name="Google Shape;810;p37"/>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11" name="Google Shape;811;p37"/>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COMPUTER SCIENCE</a:t>
            </a:r>
            <a:endParaRPr/>
          </a:p>
        </p:txBody>
      </p:sp>
      <p:grpSp>
        <p:nvGrpSpPr>
          <p:cNvPr id="812" name="Google Shape;812;p37"/>
          <p:cNvGrpSpPr/>
          <p:nvPr/>
        </p:nvGrpSpPr>
        <p:grpSpPr>
          <a:xfrm>
            <a:off x="2622884" y="6601537"/>
            <a:ext cx="6677202" cy="70446"/>
            <a:chOff x="2589634" y="6601537"/>
            <a:chExt cx="6677202" cy="70446"/>
          </a:xfrm>
        </p:grpSpPr>
        <p:cxnSp>
          <p:nvCxnSpPr>
            <p:cNvPr id="813" name="Google Shape;813;p37"/>
            <p:cNvCxnSpPr/>
            <p:nvPr/>
          </p:nvCxnSpPr>
          <p:spPr>
            <a:xfrm rot="10800000">
              <a:off x="2589634" y="6639606"/>
              <a:ext cx="6608441" cy="0"/>
            </a:xfrm>
            <a:prstGeom prst="straightConnector1">
              <a:avLst/>
            </a:prstGeom>
            <a:noFill/>
            <a:ln cap="flat" cmpd="sng" w="9525">
              <a:solidFill>
                <a:schemeClr val="lt1"/>
              </a:solidFill>
              <a:prstDash val="solid"/>
              <a:round/>
              <a:headEnd len="sm" w="sm" type="none"/>
              <a:tailEnd len="sm" w="sm" type="none"/>
            </a:ln>
          </p:spPr>
        </p:cxnSp>
        <p:sp>
          <p:nvSpPr>
            <p:cNvPr id="814" name="Google Shape;814;p37"/>
            <p:cNvSpPr/>
            <p:nvPr/>
          </p:nvSpPr>
          <p:spPr>
            <a:xfrm>
              <a:off x="9196390" y="6601537"/>
              <a:ext cx="70446" cy="7044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15" name="Google Shape;815;p37"/>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F05"/>
        </a:solidFill>
      </p:bgPr>
    </p:bg>
    <p:spTree>
      <p:nvGrpSpPr>
        <p:cNvPr id="133" name="Shape 133"/>
        <p:cNvGrpSpPr/>
        <p:nvPr/>
      </p:nvGrpSpPr>
      <p:grpSpPr>
        <a:xfrm>
          <a:off x="0" y="0"/>
          <a:ext cx="0" cy="0"/>
          <a:chOff x="0" y="0"/>
          <a:chExt cx="0" cy="0"/>
        </a:xfrm>
      </p:grpSpPr>
      <p:sp>
        <p:nvSpPr>
          <p:cNvPr id="134" name="Google Shape;134;g32ff5f49ad9_0_58"/>
          <p:cNvSpPr txBox="1"/>
          <p:nvPr/>
        </p:nvSpPr>
        <p:spPr>
          <a:xfrm>
            <a:off x="1295400" y="2202615"/>
            <a:ext cx="9601200" cy="2724300"/>
          </a:xfrm>
          <a:prstGeom prst="rect">
            <a:avLst/>
          </a:prstGeom>
          <a:noFill/>
          <a:ln>
            <a:noFill/>
          </a:ln>
        </p:spPr>
        <p:txBody>
          <a:bodyPr anchorCtr="0" anchor="ctr"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4500">
                <a:solidFill>
                  <a:srgbClr val="15264B"/>
                </a:solidFill>
              </a:rPr>
              <a:t>Outrageously Large Neural Networks: The Sparsely-Gated Mixture-of-Experts Layer</a:t>
            </a:r>
            <a:endParaRPr b="1" sz="4500">
              <a:solidFill>
                <a:srgbClr val="15264B"/>
              </a:solidFil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15264B"/>
              </a:solidFill>
              <a:latin typeface="Arial"/>
              <a:ea typeface="Arial"/>
              <a:cs typeface="Arial"/>
              <a:sym typeface="Arial"/>
            </a:endParaRPr>
          </a:p>
          <a:p>
            <a:pPr indent="0" lvl="0" marL="0" marR="0" rtl="0" algn="ctr">
              <a:lnSpc>
                <a:spcPct val="100000"/>
              </a:lnSpc>
              <a:spcBef>
                <a:spcPts val="0"/>
              </a:spcBef>
              <a:spcAft>
                <a:spcPts val="0"/>
              </a:spcAft>
              <a:buNone/>
            </a:pPr>
            <a:r>
              <a:rPr lang="en-US" sz="1800">
                <a:solidFill>
                  <a:srgbClr val="15264B"/>
                </a:solidFill>
              </a:rPr>
              <a:t>Shazeer et al., 2017</a:t>
            </a:r>
            <a:endParaRPr b="0" i="0" sz="1800" u="none" cap="none" strike="noStrike">
              <a:solidFill>
                <a:srgbClr val="15264B"/>
              </a:solidFill>
              <a:latin typeface="Arial"/>
              <a:ea typeface="Arial"/>
              <a:cs typeface="Arial"/>
              <a:sym typeface="Arial"/>
            </a:endParaRPr>
          </a:p>
        </p:txBody>
      </p:sp>
      <p:grpSp>
        <p:nvGrpSpPr>
          <p:cNvPr id="135" name="Google Shape;135;g32ff5f49ad9_0_58"/>
          <p:cNvGrpSpPr/>
          <p:nvPr/>
        </p:nvGrpSpPr>
        <p:grpSpPr>
          <a:xfrm>
            <a:off x="3943790" y="1931064"/>
            <a:ext cx="3861636" cy="322845"/>
            <a:chOff x="3943790" y="2676939"/>
            <a:chExt cx="3861636" cy="322845"/>
          </a:xfrm>
        </p:grpSpPr>
        <p:cxnSp>
          <p:nvCxnSpPr>
            <p:cNvPr id="136" name="Google Shape;136;g32ff5f49ad9_0_58"/>
            <p:cNvCxnSpPr/>
            <p:nvPr/>
          </p:nvCxnSpPr>
          <p:spPr>
            <a:xfrm>
              <a:off x="4426226" y="2676939"/>
              <a:ext cx="3379200" cy="0"/>
            </a:xfrm>
            <a:prstGeom prst="straightConnector1">
              <a:avLst/>
            </a:prstGeom>
            <a:noFill/>
            <a:ln cap="flat" cmpd="sng" w="19050">
              <a:solidFill>
                <a:schemeClr val="lt1"/>
              </a:solidFill>
              <a:prstDash val="solid"/>
              <a:round/>
              <a:headEnd len="sm" w="sm" type="none"/>
              <a:tailEnd len="sm" w="sm" type="none"/>
            </a:ln>
          </p:spPr>
        </p:cxnSp>
        <p:cxnSp>
          <p:nvCxnSpPr>
            <p:cNvPr id="137" name="Google Shape;137;g32ff5f49ad9_0_58"/>
            <p:cNvCxnSpPr/>
            <p:nvPr/>
          </p:nvCxnSpPr>
          <p:spPr>
            <a:xfrm flipH="1" rot="10800000">
              <a:off x="3943790" y="2676984"/>
              <a:ext cx="482400" cy="322800"/>
            </a:xfrm>
            <a:prstGeom prst="straightConnector1">
              <a:avLst/>
            </a:prstGeom>
            <a:noFill/>
            <a:ln cap="flat" cmpd="sng" w="19050">
              <a:solidFill>
                <a:schemeClr val="lt1"/>
              </a:solidFill>
              <a:prstDash val="solid"/>
              <a:round/>
              <a:headEnd len="sm" w="sm" type="none"/>
              <a:tailEnd len="sm" w="sm" type="none"/>
            </a:ln>
          </p:spPr>
        </p:cxnSp>
      </p:grpSp>
      <p:pic>
        <p:nvPicPr>
          <p:cNvPr id="138" name="Google Shape;138;g32ff5f49ad9_0_5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39" name="Google Shape;139;g32ff5f49ad9_0_5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140" name="Google Shape;140;g32ff5f49ad9_0_5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141" name="Google Shape;141;g32ff5f49ad9_0_58"/>
          <p:cNvGrpSpPr/>
          <p:nvPr/>
        </p:nvGrpSpPr>
        <p:grpSpPr>
          <a:xfrm>
            <a:off x="2622925" y="6601537"/>
            <a:ext cx="6677215" cy="70500"/>
            <a:chOff x="2589675" y="6601537"/>
            <a:chExt cx="6677215" cy="70500"/>
          </a:xfrm>
        </p:grpSpPr>
        <p:cxnSp>
          <p:nvCxnSpPr>
            <p:cNvPr id="142" name="Google Shape;142;g32ff5f49ad9_0_5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43" name="Google Shape;143;g32ff5f49ad9_0_5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144" name="Google Shape;144;g32ff5f49ad9_0_58"/>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32ff5f49ad9_0_89"/>
          <p:cNvPicPr preferRelativeResize="0"/>
          <p:nvPr/>
        </p:nvPicPr>
        <p:blipFill rotWithShape="1">
          <a:blip r:embed="rId3">
            <a:alphaModFix/>
          </a:blip>
          <a:srcRect b="14602" l="2932" r="13287" t="0"/>
          <a:stretch/>
        </p:blipFill>
        <p:spPr>
          <a:xfrm>
            <a:off x="4313750" y="1222825"/>
            <a:ext cx="7683400" cy="4196375"/>
          </a:xfrm>
          <a:prstGeom prst="rect">
            <a:avLst/>
          </a:prstGeom>
          <a:noFill/>
          <a:ln>
            <a:noFill/>
          </a:ln>
        </p:spPr>
      </p:pic>
      <p:sp>
        <p:nvSpPr>
          <p:cNvPr id="150" name="Google Shape;150;g32ff5f49ad9_0_8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51" name="Google Shape;151;g32ff5f49ad9_0_8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The Sparsely-Gated Mixture-of-Experts Layer</a:t>
            </a:r>
            <a:endParaRPr sz="2400">
              <a:solidFill>
                <a:schemeClr val="lt1"/>
              </a:solidFill>
            </a:endParaRPr>
          </a:p>
        </p:txBody>
      </p:sp>
      <p:pic>
        <p:nvPicPr>
          <p:cNvPr id="152" name="Google Shape;152;g32ff5f49ad9_0_89"/>
          <p:cNvPicPr preferRelativeResize="0"/>
          <p:nvPr/>
        </p:nvPicPr>
        <p:blipFill rotWithShape="1">
          <a:blip r:embed="rId4">
            <a:alphaModFix/>
          </a:blip>
          <a:srcRect b="0" l="0" r="0" t="0"/>
          <a:stretch/>
        </p:blipFill>
        <p:spPr>
          <a:xfrm>
            <a:off x="11557509" y="233819"/>
            <a:ext cx="271309" cy="389810"/>
          </a:xfrm>
          <a:prstGeom prst="rect">
            <a:avLst/>
          </a:prstGeom>
          <a:noFill/>
          <a:ln>
            <a:noFill/>
          </a:ln>
        </p:spPr>
      </p:pic>
      <p:sp>
        <p:nvSpPr>
          <p:cNvPr id="153" name="Google Shape;153;g32ff5f49ad9_0_8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154" name="Google Shape;154;g32ff5f49ad9_0_8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155" name="Google Shape;155;g32ff5f49ad9_0_89"/>
          <p:cNvGrpSpPr/>
          <p:nvPr/>
        </p:nvGrpSpPr>
        <p:grpSpPr>
          <a:xfrm>
            <a:off x="2622925" y="6601537"/>
            <a:ext cx="6677215" cy="70500"/>
            <a:chOff x="2589675" y="6601537"/>
            <a:chExt cx="6677215" cy="70500"/>
          </a:xfrm>
        </p:grpSpPr>
        <p:cxnSp>
          <p:nvCxnSpPr>
            <p:cNvPr id="156" name="Google Shape;156;g32ff5f49ad9_0_8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57" name="Google Shape;157;g32ff5f49ad9_0_8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158" name="Google Shape;158;g32ff5f49ad9_0_8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59" name="Google Shape;159;g32ff5f49ad9_0_89"/>
          <p:cNvSpPr txBox="1"/>
          <p:nvPr/>
        </p:nvSpPr>
        <p:spPr>
          <a:xfrm>
            <a:off x="336600" y="3706625"/>
            <a:ext cx="45963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t/>
            </a:r>
            <a:endParaRPr b="1" sz="2400">
              <a:solidFill>
                <a:srgbClr val="15264B"/>
              </a:solidFill>
            </a:endParaRPr>
          </a:p>
          <a:p>
            <a:pPr indent="0" lvl="0" marL="0" rtl="0" algn="l">
              <a:spcBef>
                <a:spcPts val="0"/>
              </a:spcBef>
              <a:spcAft>
                <a:spcPts val="0"/>
              </a:spcAft>
              <a:buClr>
                <a:schemeClr val="dk1"/>
              </a:buClr>
              <a:buFont typeface="Arial"/>
              <a:buNone/>
            </a:pPr>
            <a:r>
              <a:rPr b="1" lang="en-US" sz="2400">
                <a:solidFill>
                  <a:srgbClr val="15264B"/>
                </a:solidFill>
              </a:rPr>
              <a:t>Output</a:t>
            </a:r>
            <a:endParaRPr b="1" sz="2400">
              <a:solidFill>
                <a:srgbClr val="15264B"/>
              </a:solidFill>
            </a:endParaRPr>
          </a:p>
          <a:p>
            <a:pPr indent="0" lvl="0" marL="0" rtl="0" algn="l">
              <a:spcBef>
                <a:spcPts val="0"/>
              </a:spcBef>
              <a:spcAft>
                <a:spcPts val="0"/>
              </a:spcAft>
              <a:buNone/>
            </a:pPr>
            <a:r>
              <a:rPr lang="en-US" sz="1800">
                <a:solidFill>
                  <a:schemeClr val="dk1"/>
                </a:solidFill>
              </a:rPr>
              <a:t>For a given input x, </a:t>
            </a:r>
            <a:endParaRPr sz="1800">
              <a:solidFill>
                <a:schemeClr val="dk1"/>
              </a:solidFill>
            </a:endParaRPr>
          </a:p>
          <a:p>
            <a:pPr indent="0" lvl="0" marL="0" rtl="0" algn="l">
              <a:spcBef>
                <a:spcPts val="0"/>
              </a:spcBef>
              <a:spcAft>
                <a:spcPts val="0"/>
              </a:spcAft>
              <a:buClr>
                <a:schemeClr val="dk1"/>
              </a:buClr>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Linearly </a:t>
            </a:r>
            <a:r>
              <a:rPr b="1" lang="en-US" sz="1800">
                <a:solidFill>
                  <a:schemeClr val="dk1"/>
                </a:solidFill>
              </a:rPr>
              <a:t>weighted</a:t>
            </a:r>
            <a:r>
              <a:rPr lang="en-US" sz="1800">
                <a:solidFill>
                  <a:schemeClr val="dk1"/>
                </a:solidFill>
              </a:rPr>
              <a:t> </a:t>
            </a:r>
            <a:r>
              <a:rPr b="1" lang="en-US" sz="1800">
                <a:solidFill>
                  <a:schemeClr val="dk1"/>
                </a:solidFill>
              </a:rPr>
              <a:t>combination</a:t>
            </a:r>
            <a:r>
              <a:rPr lang="en-US" sz="1800">
                <a:solidFill>
                  <a:schemeClr val="dk1"/>
                </a:solidFill>
              </a:rPr>
              <a:t> of each expert’s computation on the token by the gate value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60" name="Google Shape;160;g32ff5f49ad9_0_89"/>
          <p:cNvSpPr txBox="1"/>
          <p:nvPr/>
        </p:nvSpPr>
        <p:spPr>
          <a:xfrm>
            <a:off x="462625" y="2721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The MoE layer consists of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 set of n “</a:t>
            </a:r>
            <a:r>
              <a:rPr b="1" lang="en-US" sz="1800">
                <a:solidFill>
                  <a:schemeClr val="dk1"/>
                </a:solidFill>
              </a:rPr>
              <a:t>expert</a:t>
            </a:r>
            <a:r>
              <a:rPr lang="en-US" sz="1800">
                <a:solidFill>
                  <a:schemeClr val="dk1"/>
                </a:solidFill>
              </a:rPr>
              <a:t> </a:t>
            </a:r>
            <a:r>
              <a:rPr b="1" lang="en-US" sz="1800">
                <a:solidFill>
                  <a:schemeClr val="dk1"/>
                </a:solidFill>
              </a:rPr>
              <a:t>networks</a:t>
            </a:r>
            <a:r>
              <a:rPr lang="en-US" sz="1800">
                <a:solidFill>
                  <a:schemeClr val="dk1"/>
                </a:solidFill>
              </a:rPr>
              <a:t>" E</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 “</a:t>
            </a:r>
            <a:r>
              <a:rPr b="1" lang="en-US" sz="1800">
                <a:solidFill>
                  <a:schemeClr val="dk1"/>
                </a:solidFill>
              </a:rPr>
              <a:t>gating</a:t>
            </a:r>
            <a:r>
              <a:rPr lang="en-US" sz="1800">
                <a:solidFill>
                  <a:schemeClr val="dk1"/>
                </a:solidFill>
              </a:rPr>
              <a:t> </a:t>
            </a:r>
            <a:r>
              <a:rPr b="1" lang="en-US" sz="1800">
                <a:solidFill>
                  <a:schemeClr val="dk1"/>
                </a:solidFill>
              </a:rPr>
              <a:t>network</a:t>
            </a:r>
            <a:r>
              <a:rPr lang="en-US" sz="1800">
                <a:solidFill>
                  <a:schemeClr val="dk1"/>
                </a:solidFill>
              </a:rPr>
              <a:t>" G.</a:t>
            </a:r>
            <a:endParaRPr/>
          </a:p>
        </p:txBody>
      </p:sp>
      <p:sp>
        <p:nvSpPr>
          <p:cNvPr id="161" name="Google Shape;161;g32ff5f49ad9_0_89"/>
          <p:cNvSpPr txBox="1"/>
          <p:nvPr/>
        </p:nvSpPr>
        <p:spPr>
          <a:xfrm>
            <a:off x="376800" y="1334275"/>
            <a:ext cx="53067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rgbClr val="E84B36"/>
                </a:solidFill>
              </a:rPr>
              <a:t>What is It?</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800"/>
              <a:t>Mixture-of-Expert (MoE) as a general-purpose neural network component</a:t>
            </a:r>
            <a:endParaRPr sz="1800"/>
          </a:p>
          <a:p>
            <a:pPr indent="0" lvl="0" marL="0" rtl="0" algn="l">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p:txBody>
      </p:sp>
      <p:pic>
        <p:nvPicPr>
          <p:cNvPr id="162" name="Google Shape;162;g32ff5f49ad9_0_89"/>
          <p:cNvPicPr preferRelativeResize="0"/>
          <p:nvPr/>
        </p:nvPicPr>
        <p:blipFill>
          <a:blip r:embed="rId5">
            <a:alphaModFix/>
          </a:blip>
          <a:stretch>
            <a:fillRect/>
          </a:stretch>
        </p:blipFill>
        <p:spPr>
          <a:xfrm>
            <a:off x="4984125" y="5485325"/>
            <a:ext cx="2000250" cy="73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2ff5f49ad9_0_113"/>
          <p:cNvSpPr txBox="1"/>
          <p:nvPr/>
        </p:nvSpPr>
        <p:spPr>
          <a:xfrm>
            <a:off x="376800" y="1334275"/>
            <a:ext cx="5370000" cy="181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How does the Gating Work?</a:t>
            </a:r>
            <a:endParaRPr b="1" sz="2400">
              <a:solidFill>
                <a:srgbClr val="E84B36"/>
              </a:solidFill>
            </a:endParaRPr>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Softmax Gating</a:t>
            </a:r>
            <a:r>
              <a:rPr lang="en-US" sz="1800"/>
              <a:t>: a simple non-sparse gating function </a:t>
            </a:r>
            <a:endParaRPr sz="1800"/>
          </a:p>
          <a:p>
            <a:pPr indent="-342900" lvl="1" marL="914400" rtl="0" algn="l">
              <a:spcBef>
                <a:spcPts val="0"/>
              </a:spcBef>
              <a:spcAft>
                <a:spcPts val="0"/>
              </a:spcAft>
              <a:buSzPts val="1800"/>
              <a:buChar char="○"/>
            </a:pPr>
            <a:r>
              <a:rPr lang="en-US" sz="1800"/>
              <a:t>W</a:t>
            </a:r>
            <a:r>
              <a:rPr baseline="-25000" lang="en-US" sz="1800"/>
              <a:t>g</a:t>
            </a:r>
            <a:r>
              <a:rPr lang="en-US" sz="1800"/>
              <a:t> is a trainable weight matrix</a:t>
            </a:r>
            <a:endParaRPr sz="1800"/>
          </a:p>
        </p:txBody>
      </p:sp>
      <p:sp>
        <p:nvSpPr>
          <p:cNvPr id="168" name="Google Shape;168;g32ff5f49ad9_0_11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69" name="Google Shape;169;g32ff5f49ad9_0_11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Gating Network – Noisy Top-K Gating</a:t>
            </a:r>
            <a:endParaRPr sz="2400">
              <a:solidFill>
                <a:schemeClr val="lt1"/>
              </a:solidFill>
            </a:endParaRPr>
          </a:p>
        </p:txBody>
      </p:sp>
      <p:pic>
        <p:nvPicPr>
          <p:cNvPr id="170" name="Google Shape;170;g32ff5f49ad9_0_11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71" name="Google Shape;171;g32ff5f49ad9_0_11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172" name="Google Shape;172;g32ff5f49ad9_0_11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173" name="Google Shape;173;g32ff5f49ad9_0_113"/>
          <p:cNvGrpSpPr/>
          <p:nvPr/>
        </p:nvGrpSpPr>
        <p:grpSpPr>
          <a:xfrm>
            <a:off x="2622925" y="6601537"/>
            <a:ext cx="6677215" cy="70500"/>
            <a:chOff x="2589675" y="6601537"/>
            <a:chExt cx="6677215" cy="70500"/>
          </a:xfrm>
        </p:grpSpPr>
        <p:cxnSp>
          <p:nvCxnSpPr>
            <p:cNvPr id="174" name="Google Shape;174;g32ff5f49ad9_0_11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75" name="Google Shape;175;g32ff5f49ad9_0_11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176" name="Google Shape;176;g32ff5f49ad9_0_113"/>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77" name="Google Shape;177;g32ff5f49ad9_0_113"/>
          <p:cNvPicPr preferRelativeResize="0"/>
          <p:nvPr/>
        </p:nvPicPr>
        <p:blipFill rotWithShape="1">
          <a:blip r:embed="rId4">
            <a:alphaModFix/>
          </a:blip>
          <a:srcRect b="42226" l="0" r="0" t="0"/>
          <a:stretch/>
        </p:blipFill>
        <p:spPr>
          <a:xfrm>
            <a:off x="5746800" y="2346775"/>
            <a:ext cx="6271525" cy="2164450"/>
          </a:xfrm>
          <a:prstGeom prst="rect">
            <a:avLst/>
          </a:prstGeom>
          <a:solidFill>
            <a:srgbClr val="D8D8D8"/>
          </a:solidFill>
          <a:ln>
            <a:noFill/>
          </a:ln>
        </p:spPr>
      </p:pic>
      <p:sp>
        <p:nvSpPr>
          <p:cNvPr id="178" name="Google Shape;178;g32ff5f49ad9_0_113"/>
          <p:cNvSpPr txBox="1"/>
          <p:nvPr/>
        </p:nvSpPr>
        <p:spPr>
          <a:xfrm>
            <a:off x="420425" y="3321275"/>
            <a:ext cx="5326500" cy="26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Noisy Top-K Gating</a:t>
            </a:r>
            <a:r>
              <a:rPr lang="en-US" sz="1800">
                <a:solidFill>
                  <a:schemeClr val="dk1"/>
                </a:solidFill>
              </a:rPr>
              <a:t>: </a:t>
            </a:r>
            <a:endParaRPr sz="1800">
              <a:solidFill>
                <a:schemeClr val="dk1"/>
              </a:solidFill>
            </a:endParaRPr>
          </a:p>
          <a:p>
            <a:pPr indent="-342900" lvl="0" marL="914400" rtl="0" algn="l">
              <a:spcBef>
                <a:spcPts val="0"/>
              </a:spcBef>
              <a:spcAft>
                <a:spcPts val="0"/>
              </a:spcAft>
              <a:buClr>
                <a:schemeClr val="dk1"/>
              </a:buClr>
              <a:buSzPts val="1800"/>
              <a:buChar char="●"/>
            </a:pPr>
            <a:r>
              <a:rPr lang="en-US" sz="1800">
                <a:solidFill>
                  <a:schemeClr val="dk1"/>
                </a:solidFill>
              </a:rPr>
              <a:t>Keep only the </a:t>
            </a:r>
            <a:r>
              <a:rPr b="1" lang="en-US" sz="1800">
                <a:solidFill>
                  <a:schemeClr val="dk1"/>
                </a:solidFill>
              </a:rPr>
              <a:t>top k values (experts)</a:t>
            </a:r>
            <a:endParaRPr sz="1800">
              <a:solidFill>
                <a:schemeClr val="dk1"/>
              </a:solidFill>
            </a:endParaRPr>
          </a:p>
          <a:p>
            <a:pPr indent="-342900" lvl="0" marL="914400" rtl="0" algn="l">
              <a:spcBef>
                <a:spcPts val="0"/>
              </a:spcBef>
              <a:spcAft>
                <a:spcPts val="0"/>
              </a:spcAft>
              <a:buClr>
                <a:schemeClr val="dk1"/>
              </a:buClr>
              <a:buSzPts val="1800"/>
              <a:buChar char="●"/>
            </a:pPr>
            <a:r>
              <a:rPr lang="en-US" sz="1800">
                <a:solidFill>
                  <a:schemeClr val="dk1"/>
                </a:solidFill>
              </a:rPr>
              <a:t>Set gate values of the rest to 0 to save computation</a:t>
            </a:r>
            <a:endParaRPr sz="1800">
              <a:solidFill>
                <a:schemeClr val="dk1"/>
              </a:solidFill>
            </a:endParaRPr>
          </a:p>
          <a:p>
            <a:pPr indent="-342900" lvl="0" marL="914400" rtl="0" algn="l">
              <a:spcBef>
                <a:spcPts val="0"/>
              </a:spcBef>
              <a:spcAft>
                <a:spcPts val="0"/>
              </a:spcAft>
              <a:buClr>
                <a:schemeClr val="dk1"/>
              </a:buClr>
              <a:buSzPts val="1800"/>
              <a:buChar char="●"/>
            </a:pPr>
            <a:r>
              <a:rPr lang="en-US" sz="1800">
                <a:solidFill>
                  <a:schemeClr val="dk1"/>
                </a:solidFill>
              </a:rPr>
              <a:t>Sparsity</a:t>
            </a:r>
            <a:endParaRPr sz="18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2ff5f49ad9_0_130"/>
          <p:cNvSpPr txBox="1"/>
          <p:nvPr>
            <p:ph idx="1" type="body"/>
          </p:nvPr>
        </p:nvSpPr>
        <p:spPr>
          <a:xfrm>
            <a:off x="376800" y="1029478"/>
            <a:ext cx="11177400" cy="170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b="1" lang="en-US" sz="2400">
                <a:solidFill>
                  <a:srgbClr val="E84B36"/>
                </a:solidFill>
                <a:latin typeface="Arial"/>
                <a:ea typeface="Arial"/>
                <a:cs typeface="Arial"/>
                <a:sym typeface="Arial"/>
              </a:rPr>
              <a:t>Problem</a:t>
            </a:r>
            <a:endParaRPr b="1" sz="2400">
              <a:solidFill>
                <a:srgbClr val="E84B36"/>
              </a:solidFill>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Arial"/>
                <a:ea typeface="Arial"/>
                <a:cs typeface="Arial"/>
                <a:sym typeface="Arial"/>
              </a:rPr>
              <a:t>If gating networks select </a:t>
            </a:r>
            <a:r>
              <a:rPr b="1" lang="en-US" sz="1800"/>
              <a:t>k</a:t>
            </a:r>
            <a:r>
              <a:rPr lang="en-US" sz="1800">
                <a:latin typeface="Arial"/>
                <a:ea typeface="Arial"/>
                <a:cs typeface="Arial"/>
                <a:sym typeface="Arial"/>
              </a:rPr>
              <a:t> out of </a:t>
            </a:r>
            <a:r>
              <a:rPr b="1" lang="en-US" sz="1800"/>
              <a:t>n</a:t>
            </a:r>
            <a:r>
              <a:rPr lang="en-US" sz="1800">
                <a:latin typeface="Arial"/>
                <a:ea typeface="Arial"/>
                <a:cs typeface="Arial"/>
                <a:sym typeface="Arial"/>
              </a:rPr>
              <a:t> experts for each sample, then for a batch of </a:t>
            </a:r>
            <a:r>
              <a:rPr b="1" lang="en-US" sz="1800"/>
              <a:t>b</a:t>
            </a:r>
            <a:r>
              <a:rPr lang="en-US" sz="1800">
                <a:latin typeface="Arial"/>
                <a:ea typeface="Arial"/>
                <a:cs typeface="Arial"/>
                <a:sym typeface="Arial"/>
              </a:rPr>
              <a:t> examples: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Each expert process only </a:t>
            </a:r>
            <a:r>
              <a:rPr b="1" lang="en-US" sz="1800">
                <a:latin typeface="Arial"/>
                <a:ea typeface="Arial"/>
                <a:cs typeface="Arial"/>
                <a:sym typeface="Arial"/>
              </a:rPr>
              <a:t>kb/n</a:t>
            </a:r>
            <a:r>
              <a:rPr lang="en-US" sz="1800">
                <a:latin typeface="Arial"/>
                <a:ea typeface="Arial"/>
                <a:cs typeface="Arial"/>
                <a:sym typeface="Arial"/>
              </a:rPr>
              <a:t> examples - &lt;&lt; </a:t>
            </a:r>
            <a:r>
              <a:rPr b="1" lang="en-US" sz="1800">
                <a:latin typeface="Arial"/>
                <a:ea typeface="Arial"/>
                <a:cs typeface="Arial"/>
                <a:sym typeface="Arial"/>
              </a:rPr>
              <a:t>b</a:t>
            </a:r>
            <a:r>
              <a:rPr lang="en-US" sz="1800">
                <a:latin typeface="Arial"/>
                <a:ea typeface="Arial"/>
                <a:cs typeface="Arial"/>
                <a:sym typeface="Arial"/>
              </a:rPr>
              <a:t> examples.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As </a:t>
            </a:r>
            <a:r>
              <a:rPr lang="en-US" sz="1800"/>
              <a:t>number of experts</a:t>
            </a:r>
            <a:r>
              <a:rPr lang="en-US" sz="1800">
                <a:latin typeface="Arial"/>
                <a:ea typeface="Arial"/>
                <a:cs typeface="Arial"/>
                <a:sym typeface="Arial"/>
              </a:rPr>
              <a:t> increases, a MoE implementation becomes highly </a:t>
            </a:r>
            <a:r>
              <a:rPr b="1" lang="en-US" sz="1800"/>
              <a:t>inefficient</a:t>
            </a:r>
            <a:endParaRPr sz="1800">
              <a:latin typeface="Arial"/>
              <a:ea typeface="Arial"/>
              <a:cs typeface="Arial"/>
              <a:sym typeface="Arial"/>
            </a:endParaRPr>
          </a:p>
        </p:txBody>
      </p:sp>
      <p:sp>
        <p:nvSpPr>
          <p:cNvPr id="184" name="Google Shape;184;g32ff5f49ad9_0_13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85" name="Google Shape;185;g32ff5f49ad9_0_13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Performance Challenges of MoE - Shrinking Batch Problem</a:t>
            </a:r>
            <a:endParaRPr sz="2400">
              <a:solidFill>
                <a:schemeClr val="lt1"/>
              </a:solidFill>
            </a:endParaRPr>
          </a:p>
        </p:txBody>
      </p:sp>
      <p:pic>
        <p:nvPicPr>
          <p:cNvPr id="186" name="Google Shape;186;g32ff5f49ad9_0_130"/>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87" name="Google Shape;187;g32ff5f49ad9_0_13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188" name="Google Shape;188;g32ff5f49ad9_0_13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189" name="Google Shape;189;g32ff5f49ad9_0_130"/>
          <p:cNvGrpSpPr/>
          <p:nvPr/>
        </p:nvGrpSpPr>
        <p:grpSpPr>
          <a:xfrm>
            <a:off x="2622925" y="6601537"/>
            <a:ext cx="6677215" cy="70500"/>
            <a:chOff x="2589675" y="6601537"/>
            <a:chExt cx="6677215" cy="70500"/>
          </a:xfrm>
        </p:grpSpPr>
        <p:cxnSp>
          <p:nvCxnSpPr>
            <p:cNvPr id="190" name="Google Shape;190;g32ff5f49ad9_0_130"/>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91" name="Google Shape;191;g32ff5f49ad9_0_130"/>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sp>
        <p:nvSpPr>
          <p:cNvPr id="192" name="Google Shape;192;g32ff5f49ad9_0_130"/>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93" name="Google Shape;193;g32ff5f49ad9_0_130"/>
          <p:cNvSpPr txBox="1"/>
          <p:nvPr/>
        </p:nvSpPr>
        <p:spPr>
          <a:xfrm>
            <a:off x="373450" y="2733025"/>
            <a:ext cx="111840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US" sz="2400">
                <a:solidFill>
                  <a:srgbClr val="15264B"/>
                </a:solidFill>
              </a:rPr>
              <a:t>Solutions</a:t>
            </a:r>
            <a:endParaRPr b="1" sz="2400">
              <a:solidFill>
                <a:srgbClr val="15264B"/>
              </a:solidFill>
            </a:endParaRPr>
          </a:p>
          <a:p>
            <a:pPr indent="-342900" lvl="0" marL="457200" rtl="0" algn="l">
              <a:spcBef>
                <a:spcPts val="0"/>
              </a:spcBef>
              <a:spcAft>
                <a:spcPts val="0"/>
              </a:spcAft>
              <a:buClr>
                <a:schemeClr val="dk1"/>
              </a:buClr>
              <a:buSzPts val="1800"/>
              <a:buChar char="●"/>
            </a:pPr>
            <a:r>
              <a:rPr b="1" lang="en-US" sz="1800">
                <a:solidFill>
                  <a:schemeClr val="dk1"/>
                </a:solidFill>
              </a:rPr>
              <a:t>Large batch size</a:t>
            </a:r>
            <a:endParaRPr b="1" sz="1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94" name="Google Shape;194;g32ff5f49ad9_0_130"/>
          <p:cNvSpPr txBox="1"/>
          <p:nvPr/>
        </p:nvSpPr>
        <p:spPr>
          <a:xfrm>
            <a:off x="390425" y="3395800"/>
            <a:ext cx="11882700" cy="1595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Mixed parallelism</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Standard layers: data parallelism to optimize memory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MoE layer: model parallelism, ensuring experts are shared across devices </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For a model distributed across </a:t>
            </a:r>
            <a:r>
              <a:rPr b="1" i="1" lang="en-US" sz="1800">
                <a:solidFill>
                  <a:schemeClr val="dk1"/>
                </a:solidFill>
              </a:rPr>
              <a:t>d</a:t>
            </a:r>
            <a:r>
              <a:rPr b="1" lang="en-US" sz="1800">
                <a:solidFill>
                  <a:schemeClr val="dk1"/>
                </a:solidFill>
              </a:rPr>
              <a:t> devices</a:t>
            </a:r>
            <a:r>
              <a:rPr lang="en-US" sz="1800">
                <a:solidFill>
                  <a:schemeClr val="dk1"/>
                </a:solidFill>
              </a:rPr>
              <a:t>, each expert processes </a:t>
            </a:r>
            <a:r>
              <a:rPr b="1" lang="en-US" sz="1800">
                <a:solidFill>
                  <a:schemeClr val="dk1"/>
                </a:solidFill>
              </a:rPr>
              <a:t>kbd/n</a:t>
            </a:r>
            <a:r>
              <a:rPr lang="en-US" sz="1800">
                <a:solidFill>
                  <a:schemeClr val="dk1"/>
                </a:solidFill>
              </a:rPr>
              <a:t> examples</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This is a </a:t>
            </a:r>
            <a:r>
              <a:rPr b="1" lang="en-US" sz="1800">
                <a:solidFill>
                  <a:schemeClr val="dk1"/>
                </a:solidFill>
              </a:rPr>
              <a:t>factor of </a:t>
            </a:r>
            <a:r>
              <a:rPr b="1" i="1" lang="en-US" sz="1800">
                <a:solidFill>
                  <a:schemeClr val="dk1"/>
                </a:solidFill>
              </a:rPr>
              <a:t>d</a:t>
            </a:r>
            <a:r>
              <a:rPr b="1" lang="en-US" sz="1800">
                <a:solidFill>
                  <a:schemeClr val="dk1"/>
                </a:solidFill>
              </a:rPr>
              <a:t> improvements </a:t>
            </a:r>
            <a:endParaRPr sz="2800">
              <a:solidFill>
                <a:schemeClr val="dk1"/>
              </a:solidFill>
            </a:endParaRPr>
          </a:p>
        </p:txBody>
      </p:sp>
      <p:sp>
        <p:nvSpPr>
          <p:cNvPr id="195" name="Google Shape;195;g32ff5f49ad9_0_130"/>
          <p:cNvSpPr txBox="1"/>
          <p:nvPr/>
        </p:nvSpPr>
        <p:spPr>
          <a:xfrm>
            <a:off x="356475" y="5296275"/>
            <a:ext cx="11184000" cy="100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US" sz="1800">
                <a:solidFill>
                  <a:schemeClr val="dk1"/>
                </a:solidFill>
              </a:rPr>
              <a:t>Convolutionality </a:t>
            </a:r>
            <a:endParaRPr b="1"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Apply the MoE layer to all time steps synchronously, increasing the input batch size by a </a:t>
            </a:r>
            <a:r>
              <a:rPr b="1" lang="en-US" sz="1800">
                <a:solidFill>
                  <a:schemeClr val="dk1"/>
                </a:solidFill>
              </a:rPr>
              <a:t>factor equal to the number of unrolled time steps</a:t>
            </a:r>
            <a:endParaRPr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2ff5f49ad9_0_149"/>
          <p:cNvSpPr txBox="1"/>
          <p:nvPr/>
        </p:nvSpPr>
        <p:spPr>
          <a:xfrm>
            <a:off x="376800" y="1334275"/>
            <a:ext cx="7758900" cy="216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b="1" lang="en-US" sz="2400">
                <a:solidFill>
                  <a:srgbClr val="E84B36"/>
                </a:solidFill>
              </a:rPr>
              <a:t>Balance across experts</a:t>
            </a:r>
            <a:endParaRPr b="1" sz="2400">
              <a:solidFill>
                <a:srgbClr val="E84B3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Gating network tends to always select the same experts. </a:t>
            </a:r>
            <a:endParaRPr sz="1800"/>
          </a:p>
          <a:p>
            <a:pPr indent="-342900" lvl="0" marL="457200" rtl="0" algn="l">
              <a:spcBef>
                <a:spcPts val="0"/>
              </a:spcBef>
              <a:spcAft>
                <a:spcPts val="0"/>
              </a:spcAft>
              <a:buSzPts val="1800"/>
              <a:buChar char="●"/>
            </a:pPr>
            <a:r>
              <a:rPr b="1" lang="en-US" sz="1800"/>
              <a:t>Importance loss </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a:p>
        </p:txBody>
      </p:sp>
      <p:sp>
        <p:nvSpPr>
          <p:cNvPr id="201" name="Google Shape;201;g32ff5f49ad9_0_14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02" name="Google Shape;202;g32ff5f49ad9_0_14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2400">
                <a:solidFill>
                  <a:schemeClr val="lt1"/>
                </a:solidFill>
              </a:rPr>
              <a:t>Balancing Expert Utilization - Soft Constraint Approach</a:t>
            </a:r>
            <a:endParaRPr sz="2400">
              <a:solidFill>
                <a:schemeClr val="lt1"/>
              </a:solidFill>
            </a:endParaRPr>
          </a:p>
        </p:txBody>
      </p:sp>
      <p:pic>
        <p:nvPicPr>
          <p:cNvPr id="203" name="Google Shape;203;g32ff5f49ad9_0_14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04" name="Google Shape;204;g32ff5f49ad9_0_14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GRAINGER ENGINEERING</a:t>
            </a:r>
            <a:endParaRPr/>
          </a:p>
        </p:txBody>
      </p:sp>
      <p:sp>
        <p:nvSpPr>
          <p:cNvPr id="205" name="Google Shape;205;g32ff5f49ad9_0_14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13294B"/>
                </a:solidFill>
                <a:latin typeface="Arial"/>
                <a:ea typeface="Arial"/>
                <a:cs typeface="Arial"/>
                <a:sym typeface="Arial"/>
              </a:rPr>
              <a:t>COMPUTER SCIENCE</a:t>
            </a:r>
            <a:endParaRPr/>
          </a:p>
        </p:txBody>
      </p:sp>
      <p:grpSp>
        <p:nvGrpSpPr>
          <p:cNvPr id="206" name="Google Shape;206;g32ff5f49ad9_0_149"/>
          <p:cNvGrpSpPr/>
          <p:nvPr/>
        </p:nvGrpSpPr>
        <p:grpSpPr>
          <a:xfrm>
            <a:off x="2622925" y="6601537"/>
            <a:ext cx="6677215" cy="70500"/>
            <a:chOff x="2589675" y="6601537"/>
            <a:chExt cx="6677215" cy="70500"/>
          </a:xfrm>
        </p:grpSpPr>
        <p:cxnSp>
          <p:nvCxnSpPr>
            <p:cNvPr id="207" name="Google Shape;207;g32ff5f49ad9_0_14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08" name="Google Shape;208;g32ff5f49ad9_0_14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13294B"/>
                </a:solidFill>
                <a:latin typeface="Arial"/>
                <a:ea typeface="Arial"/>
                <a:cs typeface="Arial"/>
                <a:sym typeface="Arial"/>
              </a:endParaRPr>
            </a:p>
          </p:txBody>
        </p:sp>
      </p:grpSp>
      <p:pic>
        <p:nvPicPr>
          <p:cNvPr id="209" name="Google Shape;209;g32ff5f49ad9_0_149"/>
          <p:cNvPicPr preferRelativeResize="0"/>
          <p:nvPr/>
        </p:nvPicPr>
        <p:blipFill rotWithShape="1">
          <a:blip r:embed="rId4">
            <a:alphaModFix/>
          </a:blip>
          <a:srcRect b="0" l="0" r="14908" t="58197"/>
          <a:stretch/>
        </p:blipFill>
        <p:spPr>
          <a:xfrm>
            <a:off x="3012249" y="3124225"/>
            <a:ext cx="5688674" cy="717375"/>
          </a:xfrm>
          <a:prstGeom prst="rect">
            <a:avLst/>
          </a:prstGeom>
          <a:noFill/>
          <a:ln>
            <a:noFill/>
          </a:ln>
        </p:spPr>
      </p:pic>
      <p:pic>
        <p:nvPicPr>
          <p:cNvPr id="210" name="Google Shape;210;g32ff5f49ad9_0_149"/>
          <p:cNvPicPr preferRelativeResize="0"/>
          <p:nvPr/>
        </p:nvPicPr>
        <p:blipFill>
          <a:blip r:embed="rId5">
            <a:alphaModFix/>
          </a:blip>
          <a:stretch>
            <a:fillRect/>
          </a:stretch>
        </p:blipFill>
        <p:spPr>
          <a:xfrm>
            <a:off x="3948675" y="5179478"/>
            <a:ext cx="4187025" cy="777750"/>
          </a:xfrm>
          <a:prstGeom prst="rect">
            <a:avLst/>
          </a:prstGeom>
          <a:noFill/>
          <a:ln>
            <a:noFill/>
          </a:ln>
        </p:spPr>
      </p:pic>
      <p:sp>
        <p:nvSpPr>
          <p:cNvPr id="211" name="Google Shape;211;g32ff5f49ad9_0_149"/>
          <p:cNvSpPr txBox="1"/>
          <p:nvPr>
            <p:ph idx="12" type="sldNum"/>
          </p:nvPr>
        </p:nvSpPr>
        <p:spPr>
          <a:xfrm>
            <a:off x="9372600" y="644432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12" name="Google Shape;212;g32ff5f49ad9_0_149"/>
          <p:cNvSpPr txBox="1"/>
          <p:nvPr/>
        </p:nvSpPr>
        <p:spPr>
          <a:xfrm>
            <a:off x="400275" y="3901975"/>
            <a:ext cx="6167400" cy="21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Experts may receive very different numbers of examples</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Load-balancing loss</a:t>
            </a:r>
            <a:endParaRPr b="1" sz="1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2019-01-14T22:06:33Z</dcterms:created>
  <dc:creator>Nielsen, Joshua</dc:creator>
</cp:coreProperties>
</file>